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59" r:id="rId2"/>
  </p:sldMasterIdLst>
  <p:notesMasterIdLst>
    <p:notesMasterId r:id="rId48"/>
  </p:notesMasterIdLst>
  <p:sldIdLst>
    <p:sldId id="313" r:id="rId3"/>
    <p:sldId id="318" r:id="rId4"/>
    <p:sldId id="317" r:id="rId5"/>
    <p:sldId id="319" r:id="rId6"/>
    <p:sldId id="312" r:id="rId7"/>
    <p:sldId id="306" r:id="rId8"/>
    <p:sldId id="320" r:id="rId9"/>
    <p:sldId id="300" r:id="rId10"/>
    <p:sldId id="326" r:id="rId11"/>
    <p:sldId id="303" r:id="rId12"/>
    <p:sldId id="307" r:id="rId13"/>
    <p:sldId id="305" r:id="rId14"/>
    <p:sldId id="321" r:id="rId15"/>
    <p:sldId id="327" r:id="rId16"/>
    <p:sldId id="325" r:id="rId17"/>
    <p:sldId id="324" r:id="rId18"/>
    <p:sldId id="323"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15" r:id="rId46"/>
    <p:sldId id="316"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Tw Cen MT" panose="020B0602020104020603" pitchFamily="34" charset="0"/>
      <p:regular r:id="rId53"/>
      <p:bold r:id="rId54"/>
      <p:italic r:id="rId55"/>
      <p:boldItalic r:id="rId56"/>
    </p:embeddedFont>
    <p:embeddedFont>
      <p:font typeface="Cambria" panose="02040503050406030204" pitchFamily="18" charset="0"/>
      <p:regular r:id="rId57"/>
      <p:bold r:id="rId58"/>
      <p:italic r:id="rId59"/>
      <p:boldItalic r:id="rId60"/>
    </p:embeddedFont>
    <p:embeddedFont>
      <p:font typeface="Arvo" panose="020B0604020202020204" charset="0"/>
      <p:regular r:id="rId61"/>
      <p:bold r:id="rId62"/>
      <p:italic r:id="rId63"/>
      <p:boldItalic r:id="rId64"/>
    </p:embeddedFont>
    <p:embeddedFont>
      <p:font typeface="Roboto Condensed Light" panose="020B0604020202020204" charset="0"/>
      <p:regular r:id="rId65"/>
      <p:bold r:id="rId66"/>
      <p:italic r:id="rId67"/>
      <p:boldItalic r:id="rId68"/>
    </p:embeddedFont>
    <p:embeddedFont>
      <p:font typeface="Roboto Condensed"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85" userDrawn="1">
          <p15:clr>
            <a:srgbClr val="A4A3A4"/>
          </p15:clr>
        </p15:guide>
        <p15:guide id="2" pos="7287" userDrawn="1">
          <p15:clr>
            <a:srgbClr val="A4A3A4"/>
          </p15:clr>
        </p15:guide>
        <p15:guide id="3" pos="5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a:srgbClr val="100A0D"/>
    <a:srgbClr val="C7D3E6"/>
    <a:srgbClr val="000000"/>
    <a:srgbClr val="FF9800"/>
    <a:srgbClr val="2A558C"/>
    <a:srgbClr val="23365B"/>
    <a:srgbClr val="23375C"/>
    <a:srgbClr val="6B89AF"/>
    <a:srgbClr val="577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5D08E4-4CB9-4A25-91DF-C19B82DA8EF8}">
  <a:tblStyle styleId="{025D08E4-4CB9-4A25-91DF-C19B82DA8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3" autoAdjust="0"/>
    <p:restoredTop sz="94434" autoAdjust="0"/>
  </p:normalViewPr>
  <p:slideViewPr>
    <p:cSldViewPr snapToGrid="0" showGuides="1">
      <p:cViewPr varScale="1">
        <p:scale>
          <a:sx n="70" d="100"/>
          <a:sy n="70" d="100"/>
        </p:scale>
        <p:origin x="840" y="60"/>
      </p:cViewPr>
      <p:guideLst>
        <p:guide orient="horz" pos="1185"/>
        <p:guide pos="7287"/>
        <p:guide pos="51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23.fntdata"/></Relationships>
</file>

<file path=ppt/diagrams/_rels/data1.xml.rels><?xml version="1.0" encoding="UTF-8" standalone="yes"?>
<Relationships xmlns="http://schemas.openxmlformats.org/package/2006/relationships"><Relationship Id="rId1" Type="http://schemas.openxmlformats.org/officeDocument/2006/relationships/hyperlink" Target="https://gsthero.com/input-tax-credit-itc-under-gst-with-example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gsthero.com/input-tax-credit-itc-under-gst-with-exampl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A23AF-0FDF-4C60-92C1-1E1796E3F69B}"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751E16E3-CC8C-4A90-B87A-5375C3710486}">
      <dgm:prSet phldrT="[Text]" custT="1"/>
      <dgm:spPr/>
      <dgm:t>
        <a:bodyPr/>
        <a:lstStyle/>
        <a:p>
          <a:pPr algn="l"/>
          <a:endParaRPr lang="en-US" sz="1600" dirty="0"/>
        </a:p>
      </dgm:t>
    </dgm:pt>
    <dgm:pt modelId="{FB99A8C4-A308-4EF6-9239-BFA79F21995E}" type="parTrans" cxnId="{B73BD7BF-4D72-4921-A51F-5198051C4EFC}">
      <dgm:prSet/>
      <dgm:spPr/>
      <dgm:t>
        <a:bodyPr/>
        <a:lstStyle/>
        <a:p>
          <a:endParaRPr lang="en-US"/>
        </a:p>
      </dgm:t>
    </dgm:pt>
    <dgm:pt modelId="{FDC25379-BD46-4084-84A1-7ED731FBCD9A}" type="sibTrans" cxnId="{B73BD7BF-4D72-4921-A51F-5198051C4EFC}">
      <dgm:prSet/>
      <dgm:spPr/>
      <dgm:t>
        <a:bodyPr/>
        <a:lstStyle/>
        <a:p>
          <a:endParaRPr lang="en-US"/>
        </a:p>
      </dgm:t>
    </dgm:pt>
    <dgm:pt modelId="{5E0DE814-F20C-4A78-99C7-822A874A7B4A}">
      <dgm:prSet phldrT="[Text]" custT="1"/>
      <dgm:spPr/>
      <dgm:t>
        <a:bodyPr/>
        <a:lstStyle/>
        <a:p>
          <a:r>
            <a:rPr lang="en-US" sz="2400" b="0" i="0" dirty="0" smtClean="0">
              <a:latin typeface="Calibri" panose="020F0502020204030204" pitchFamily="34" charset="0"/>
              <a:cs typeface="Calibri" panose="020F0502020204030204" pitchFamily="34" charset="0"/>
            </a:rPr>
            <a:t>encashment of </a:t>
          </a:r>
          <a:r>
            <a:rPr lang="en-US" sz="2400" b="0" i="0" u="none" dirty="0" smtClean="0">
              <a:latin typeface="Calibri" panose="020F0502020204030204" pitchFamily="34" charset="0"/>
              <a:cs typeface="Calibri" panose="020F0502020204030204" pitchFamily="34" charset="0"/>
              <a:hlinkClick xmlns:r="http://schemas.openxmlformats.org/officeDocument/2006/relationships" r:id="rId1"/>
            </a:rPr>
            <a:t>input tax credit</a:t>
          </a:r>
          <a:r>
            <a:rPr lang="en-US" sz="2400" b="0" i="0" dirty="0" smtClean="0">
              <a:latin typeface="Calibri" panose="020F0502020204030204" pitchFamily="34" charset="0"/>
              <a:cs typeface="Calibri" panose="020F0502020204030204" pitchFamily="34" charset="0"/>
            </a:rPr>
            <a:t>; </a:t>
          </a:r>
          <a:endParaRPr lang="en-US" sz="2400" b="0" dirty="0">
            <a:latin typeface="Calibri" panose="020F0502020204030204" pitchFamily="34" charset="0"/>
            <a:cs typeface="Calibri" panose="020F0502020204030204" pitchFamily="34" charset="0"/>
          </a:endParaRPr>
        </a:p>
      </dgm:t>
    </dgm:pt>
    <dgm:pt modelId="{6E3AC00E-4E42-410D-8260-00F0EFFF4BB7}" type="parTrans" cxnId="{D2503EEA-5BAA-4FAD-8480-74A202E36398}">
      <dgm:prSet/>
      <dgm:spPr/>
      <dgm:t>
        <a:bodyPr/>
        <a:lstStyle/>
        <a:p>
          <a:endParaRPr lang="en-US"/>
        </a:p>
      </dgm:t>
    </dgm:pt>
    <dgm:pt modelId="{0B9C1E6D-3C7E-4579-B8A1-4908163045B1}" type="sibTrans" cxnId="{D2503EEA-5BAA-4FAD-8480-74A202E36398}">
      <dgm:prSet/>
      <dgm:spPr/>
      <dgm:t>
        <a:bodyPr/>
        <a:lstStyle/>
        <a:p>
          <a:endParaRPr lang="en-US"/>
        </a:p>
      </dgm:t>
    </dgm:pt>
    <dgm:pt modelId="{98A7A8C7-FEB8-4321-9F53-F37A297B3A59}">
      <dgm:prSet phldrT="[Text]" custT="1"/>
      <dgm:spPr/>
      <dgm:t>
        <a:bodyPr/>
        <a:lstStyle/>
        <a:p>
          <a:r>
            <a:rPr lang="en-US" sz="2400" b="0" i="0" dirty="0" smtClean="0">
              <a:latin typeface="Calibri" panose="020F0502020204030204" pitchFamily="34" charset="0"/>
              <a:cs typeface="Calibri" panose="020F0502020204030204" pitchFamily="34" charset="0"/>
            </a:rPr>
            <a:t>Reducing/inflating turnovers; </a:t>
          </a:r>
          <a:endParaRPr lang="en-US" sz="2400" b="0" dirty="0">
            <a:latin typeface="Calibri" panose="020F0502020204030204" pitchFamily="34" charset="0"/>
            <a:cs typeface="Calibri" panose="020F0502020204030204" pitchFamily="34" charset="0"/>
          </a:endParaRPr>
        </a:p>
      </dgm:t>
    </dgm:pt>
    <dgm:pt modelId="{BEABD6F2-1913-4139-828A-09CA1FC15D17}" type="parTrans" cxnId="{A09851F0-77DA-478E-81A7-128F0D2C368D}">
      <dgm:prSet/>
      <dgm:spPr/>
      <dgm:t>
        <a:bodyPr/>
        <a:lstStyle/>
        <a:p>
          <a:endParaRPr lang="en-US"/>
        </a:p>
      </dgm:t>
    </dgm:pt>
    <dgm:pt modelId="{CC5B2645-032F-43E3-B599-0F359428CEE7}" type="sibTrans" cxnId="{A09851F0-77DA-478E-81A7-128F0D2C368D}">
      <dgm:prSet/>
      <dgm:spPr/>
      <dgm:t>
        <a:bodyPr/>
        <a:lstStyle/>
        <a:p>
          <a:endParaRPr lang="en-US"/>
        </a:p>
      </dgm:t>
    </dgm:pt>
    <dgm:pt modelId="{A3F8A897-980C-4854-A258-CA895BA3714C}">
      <dgm:prSet phldrT="[Text]" custT="1"/>
      <dgm:spPr/>
      <dgm:t>
        <a:bodyPr/>
        <a:lstStyle/>
        <a:p>
          <a:r>
            <a:rPr lang="en-US" sz="2400" b="0" i="0" dirty="0" smtClean="0">
              <a:latin typeface="Calibri" panose="020F0502020204030204" pitchFamily="34" charset="0"/>
              <a:cs typeface="Calibri" panose="020F0502020204030204" pitchFamily="34" charset="0"/>
            </a:rPr>
            <a:t>money laundering; etc. </a:t>
          </a:r>
          <a:endParaRPr lang="en-US" sz="2400" b="0" dirty="0">
            <a:latin typeface="Calibri" panose="020F0502020204030204" pitchFamily="34" charset="0"/>
            <a:cs typeface="Calibri" panose="020F0502020204030204" pitchFamily="34" charset="0"/>
          </a:endParaRPr>
        </a:p>
      </dgm:t>
    </dgm:pt>
    <dgm:pt modelId="{EFB2CBD7-C72E-49C6-8A4B-E9A5377179E8}" type="parTrans" cxnId="{E08DAF78-4258-4515-9C14-0CF52D7E4256}">
      <dgm:prSet/>
      <dgm:spPr/>
      <dgm:t>
        <a:bodyPr/>
        <a:lstStyle/>
        <a:p>
          <a:endParaRPr lang="en-US"/>
        </a:p>
      </dgm:t>
    </dgm:pt>
    <dgm:pt modelId="{F467ECD8-3CCB-4373-8EEB-0930EFE1B235}" type="sibTrans" cxnId="{E08DAF78-4258-4515-9C14-0CF52D7E4256}">
      <dgm:prSet/>
      <dgm:spPr/>
      <dgm:t>
        <a:bodyPr/>
        <a:lstStyle/>
        <a:p>
          <a:endParaRPr lang="en-US"/>
        </a:p>
      </dgm:t>
    </dgm:pt>
    <dgm:pt modelId="{E3DD5DBA-31F7-467D-ABA0-E75F992FBBFF}" type="pres">
      <dgm:prSet presAssocID="{771A23AF-0FDF-4C60-92C1-1E1796E3F69B}" presName="Name0" presStyleCnt="0">
        <dgm:presLayoutVars>
          <dgm:chMax val="7"/>
          <dgm:chPref val="7"/>
          <dgm:dir/>
          <dgm:animLvl val="lvl"/>
        </dgm:presLayoutVars>
      </dgm:prSet>
      <dgm:spPr/>
      <dgm:t>
        <a:bodyPr/>
        <a:lstStyle/>
        <a:p>
          <a:endParaRPr lang="en-US"/>
        </a:p>
      </dgm:t>
    </dgm:pt>
    <dgm:pt modelId="{5F2C2AAC-9DAF-4D97-9C3B-C394325C6432}" type="pres">
      <dgm:prSet presAssocID="{751E16E3-CC8C-4A90-B87A-5375C3710486}" presName="Accent1" presStyleCnt="0"/>
      <dgm:spPr/>
    </dgm:pt>
    <dgm:pt modelId="{F1107A40-46AE-4644-A8F4-204E81FC37B4}" type="pres">
      <dgm:prSet presAssocID="{751E16E3-CC8C-4A90-B87A-5375C3710486}" presName="Accent" presStyleLbl="node1" presStyleIdx="0" presStyleCnt="4"/>
      <dgm:spPr/>
    </dgm:pt>
    <dgm:pt modelId="{15381F62-A77D-468E-B09A-57D3F95DBC0E}" type="pres">
      <dgm:prSet presAssocID="{751E16E3-CC8C-4A90-B87A-5375C3710486}" presName="Parent1" presStyleLbl="revTx" presStyleIdx="0" presStyleCnt="4" custScaleX="301888" custLinFactX="-5670" custLinFactY="200000" custLinFactNeighborX="-100000" custLinFactNeighborY="220321">
        <dgm:presLayoutVars>
          <dgm:chMax val="1"/>
          <dgm:chPref val="1"/>
          <dgm:bulletEnabled val="1"/>
        </dgm:presLayoutVars>
      </dgm:prSet>
      <dgm:spPr/>
      <dgm:t>
        <a:bodyPr/>
        <a:lstStyle/>
        <a:p>
          <a:endParaRPr lang="en-US"/>
        </a:p>
      </dgm:t>
    </dgm:pt>
    <dgm:pt modelId="{2519E62A-819D-4E58-89E2-C6ECED842F44}" type="pres">
      <dgm:prSet presAssocID="{5E0DE814-F20C-4A78-99C7-822A874A7B4A}" presName="Accent2" presStyleCnt="0"/>
      <dgm:spPr/>
    </dgm:pt>
    <dgm:pt modelId="{1C380CA1-2746-45D7-A51A-375EC52C887C}" type="pres">
      <dgm:prSet presAssocID="{5E0DE814-F20C-4A78-99C7-822A874A7B4A}" presName="Accent" presStyleLbl="node1" presStyleIdx="1" presStyleCnt="4"/>
      <dgm:spPr/>
    </dgm:pt>
    <dgm:pt modelId="{DC172C45-85A3-45F4-8E91-18C55384EF42}" type="pres">
      <dgm:prSet presAssocID="{5E0DE814-F20C-4A78-99C7-822A874A7B4A}" presName="Parent2" presStyleLbl="revTx" presStyleIdx="1" presStyleCnt="4" custScaleX="277202" custLinFactX="99332" custLinFactNeighborX="100000" custLinFactNeighborY="24018">
        <dgm:presLayoutVars>
          <dgm:chMax val="1"/>
          <dgm:chPref val="1"/>
          <dgm:bulletEnabled val="1"/>
        </dgm:presLayoutVars>
      </dgm:prSet>
      <dgm:spPr/>
      <dgm:t>
        <a:bodyPr/>
        <a:lstStyle/>
        <a:p>
          <a:endParaRPr lang="en-US"/>
        </a:p>
      </dgm:t>
    </dgm:pt>
    <dgm:pt modelId="{C3287EDA-9CB8-49B6-A33B-4653FCDA9EE2}" type="pres">
      <dgm:prSet presAssocID="{98A7A8C7-FEB8-4321-9F53-F37A297B3A59}" presName="Accent3" presStyleCnt="0"/>
      <dgm:spPr/>
    </dgm:pt>
    <dgm:pt modelId="{4F3CA0B3-B772-47C0-81CE-B9C38E806A60}" type="pres">
      <dgm:prSet presAssocID="{98A7A8C7-FEB8-4321-9F53-F37A297B3A59}" presName="Accent" presStyleLbl="node1" presStyleIdx="2" presStyleCnt="4"/>
      <dgm:spPr/>
    </dgm:pt>
    <dgm:pt modelId="{FF66E584-445E-4CEA-8291-6A479EC8A5CE}" type="pres">
      <dgm:prSet presAssocID="{98A7A8C7-FEB8-4321-9F53-F37A297B3A59}" presName="Parent3" presStyleLbl="revTx" presStyleIdx="2" presStyleCnt="4" custScaleX="250182" custLinFactX="-84335" custLinFactY="-200000" custLinFactNeighborX="-100000" custLinFactNeighborY="-204755">
        <dgm:presLayoutVars>
          <dgm:chMax val="1"/>
          <dgm:chPref val="1"/>
          <dgm:bulletEnabled val="1"/>
        </dgm:presLayoutVars>
      </dgm:prSet>
      <dgm:spPr/>
      <dgm:t>
        <a:bodyPr/>
        <a:lstStyle/>
        <a:p>
          <a:endParaRPr lang="en-US"/>
        </a:p>
      </dgm:t>
    </dgm:pt>
    <dgm:pt modelId="{933564BE-85C4-485D-B8DE-A45C3748ADE3}" type="pres">
      <dgm:prSet presAssocID="{A3F8A897-980C-4854-A258-CA895BA3714C}" presName="Accent4" presStyleCnt="0"/>
      <dgm:spPr/>
    </dgm:pt>
    <dgm:pt modelId="{32D8892E-7A16-4F11-BD93-7119A46AD04F}" type="pres">
      <dgm:prSet presAssocID="{A3F8A897-980C-4854-A258-CA895BA3714C}" presName="Accent" presStyleLbl="node1" presStyleIdx="3" presStyleCnt="4"/>
      <dgm:spPr/>
    </dgm:pt>
    <dgm:pt modelId="{6B41DF06-6AA1-47B8-9F7F-944B27F014BC}" type="pres">
      <dgm:prSet presAssocID="{A3F8A897-980C-4854-A258-CA895BA3714C}" presName="Parent4" presStyleLbl="revTx" presStyleIdx="3" presStyleCnt="4" custScaleX="303684" custLinFactX="100000" custLinFactNeighborX="114943" custLinFactNeighborY="-29067">
        <dgm:presLayoutVars>
          <dgm:chMax val="1"/>
          <dgm:chPref val="1"/>
          <dgm:bulletEnabled val="1"/>
        </dgm:presLayoutVars>
      </dgm:prSet>
      <dgm:spPr/>
      <dgm:t>
        <a:bodyPr/>
        <a:lstStyle/>
        <a:p>
          <a:endParaRPr lang="en-US"/>
        </a:p>
      </dgm:t>
    </dgm:pt>
  </dgm:ptLst>
  <dgm:cxnLst>
    <dgm:cxn modelId="{4E4D1CF3-0391-44A9-A487-132B078AC720}" type="presOf" srcId="{A3F8A897-980C-4854-A258-CA895BA3714C}" destId="{6B41DF06-6AA1-47B8-9F7F-944B27F014BC}" srcOrd="0" destOrd="0" presId="urn:microsoft.com/office/officeart/2009/layout/CircleArrowProcess"/>
    <dgm:cxn modelId="{E08DAF78-4258-4515-9C14-0CF52D7E4256}" srcId="{771A23AF-0FDF-4C60-92C1-1E1796E3F69B}" destId="{A3F8A897-980C-4854-A258-CA895BA3714C}" srcOrd="3" destOrd="0" parTransId="{EFB2CBD7-C72E-49C6-8A4B-E9A5377179E8}" sibTransId="{F467ECD8-3CCB-4373-8EEB-0930EFE1B235}"/>
    <dgm:cxn modelId="{A09851F0-77DA-478E-81A7-128F0D2C368D}" srcId="{771A23AF-0FDF-4C60-92C1-1E1796E3F69B}" destId="{98A7A8C7-FEB8-4321-9F53-F37A297B3A59}" srcOrd="2" destOrd="0" parTransId="{BEABD6F2-1913-4139-828A-09CA1FC15D17}" sibTransId="{CC5B2645-032F-43E3-B599-0F359428CEE7}"/>
    <dgm:cxn modelId="{41B8F9FD-D36B-4403-BD37-2F158CEC1AB6}" type="presOf" srcId="{5E0DE814-F20C-4A78-99C7-822A874A7B4A}" destId="{DC172C45-85A3-45F4-8E91-18C55384EF42}" srcOrd="0" destOrd="0" presId="urn:microsoft.com/office/officeart/2009/layout/CircleArrowProcess"/>
    <dgm:cxn modelId="{5EBDA759-CAD5-4DBA-B5B4-DB2D791C4081}" type="presOf" srcId="{98A7A8C7-FEB8-4321-9F53-F37A297B3A59}" destId="{FF66E584-445E-4CEA-8291-6A479EC8A5CE}" srcOrd="0" destOrd="0" presId="urn:microsoft.com/office/officeart/2009/layout/CircleArrowProcess"/>
    <dgm:cxn modelId="{731C5645-8130-458B-940E-D88B6D248C59}" type="presOf" srcId="{771A23AF-0FDF-4C60-92C1-1E1796E3F69B}" destId="{E3DD5DBA-31F7-467D-ABA0-E75F992FBBFF}" srcOrd="0" destOrd="0" presId="urn:microsoft.com/office/officeart/2009/layout/CircleArrowProcess"/>
    <dgm:cxn modelId="{AAEBB52B-7B0D-43C4-AE55-EF05ABA7C1E7}" type="presOf" srcId="{751E16E3-CC8C-4A90-B87A-5375C3710486}" destId="{15381F62-A77D-468E-B09A-57D3F95DBC0E}" srcOrd="0" destOrd="0" presId="urn:microsoft.com/office/officeart/2009/layout/CircleArrowProcess"/>
    <dgm:cxn modelId="{B73BD7BF-4D72-4921-A51F-5198051C4EFC}" srcId="{771A23AF-0FDF-4C60-92C1-1E1796E3F69B}" destId="{751E16E3-CC8C-4A90-B87A-5375C3710486}" srcOrd="0" destOrd="0" parTransId="{FB99A8C4-A308-4EF6-9239-BFA79F21995E}" sibTransId="{FDC25379-BD46-4084-84A1-7ED731FBCD9A}"/>
    <dgm:cxn modelId="{D2503EEA-5BAA-4FAD-8480-74A202E36398}" srcId="{771A23AF-0FDF-4C60-92C1-1E1796E3F69B}" destId="{5E0DE814-F20C-4A78-99C7-822A874A7B4A}" srcOrd="1" destOrd="0" parTransId="{6E3AC00E-4E42-410D-8260-00F0EFFF4BB7}" sibTransId="{0B9C1E6D-3C7E-4579-B8A1-4908163045B1}"/>
    <dgm:cxn modelId="{C043FAA6-A8D5-4CCD-ACFF-3A51DF0C9E13}" type="presParOf" srcId="{E3DD5DBA-31F7-467D-ABA0-E75F992FBBFF}" destId="{5F2C2AAC-9DAF-4D97-9C3B-C394325C6432}" srcOrd="0" destOrd="0" presId="urn:microsoft.com/office/officeart/2009/layout/CircleArrowProcess"/>
    <dgm:cxn modelId="{C627255F-53D7-4264-B2EE-0655DCE520FC}" type="presParOf" srcId="{5F2C2AAC-9DAF-4D97-9C3B-C394325C6432}" destId="{F1107A40-46AE-4644-A8F4-204E81FC37B4}" srcOrd="0" destOrd="0" presId="urn:microsoft.com/office/officeart/2009/layout/CircleArrowProcess"/>
    <dgm:cxn modelId="{58AE128D-0DC7-4370-A4FF-8EB500133748}" type="presParOf" srcId="{E3DD5DBA-31F7-467D-ABA0-E75F992FBBFF}" destId="{15381F62-A77D-468E-B09A-57D3F95DBC0E}" srcOrd="1" destOrd="0" presId="urn:microsoft.com/office/officeart/2009/layout/CircleArrowProcess"/>
    <dgm:cxn modelId="{1A51D890-65F6-41F4-9177-4D7D531ABE9F}" type="presParOf" srcId="{E3DD5DBA-31F7-467D-ABA0-E75F992FBBFF}" destId="{2519E62A-819D-4E58-89E2-C6ECED842F44}" srcOrd="2" destOrd="0" presId="urn:microsoft.com/office/officeart/2009/layout/CircleArrowProcess"/>
    <dgm:cxn modelId="{3057B5B7-6B3A-40C0-9599-DD73E84412BC}" type="presParOf" srcId="{2519E62A-819D-4E58-89E2-C6ECED842F44}" destId="{1C380CA1-2746-45D7-A51A-375EC52C887C}" srcOrd="0" destOrd="0" presId="urn:microsoft.com/office/officeart/2009/layout/CircleArrowProcess"/>
    <dgm:cxn modelId="{B678DC38-5FDA-4537-8B76-D43F60DAAE07}" type="presParOf" srcId="{E3DD5DBA-31F7-467D-ABA0-E75F992FBBFF}" destId="{DC172C45-85A3-45F4-8E91-18C55384EF42}" srcOrd="3" destOrd="0" presId="urn:microsoft.com/office/officeart/2009/layout/CircleArrowProcess"/>
    <dgm:cxn modelId="{F6A5FE45-DF30-4B4B-8DCE-891048B8BC85}" type="presParOf" srcId="{E3DD5DBA-31F7-467D-ABA0-E75F992FBBFF}" destId="{C3287EDA-9CB8-49B6-A33B-4653FCDA9EE2}" srcOrd="4" destOrd="0" presId="urn:microsoft.com/office/officeart/2009/layout/CircleArrowProcess"/>
    <dgm:cxn modelId="{B9B93BF4-5EA0-4400-BD28-F152334170A6}" type="presParOf" srcId="{C3287EDA-9CB8-49B6-A33B-4653FCDA9EE2}" destId="{4F3CA0B3-B772-47C0-81CE-B9C38E806A60}" srcOrd="0" destOrd="0" presId="urn:microsoft.com/office/officeart/2009/layout/CircleArrowProcess"/>
    <dgm:cxn modelId="{1B595F15-720B-49D1-8862-B3D9C71E5F6B}" type="presParOf" srcId="{E3DD5DBA-31F7-467D-ABA0-E75F992FBBFF}" destId="{FF66E584-445E-4CEA-8291-6A479EC8A5CE}" srcOrd="5" destOrd="0" presId="urn:microsoft.com/office/officeart/2009/layout/CircleArrowProcess"/>
    <dgm:cxn modelId="{C2C19763-9F6F-41DB-8716-708FF159BEB7}" type="presParOf" srcId="{E3DD5DBA-31F7-467D-ABA0-E75F992FBBFF}" destId="{933564BE-85C4-485D-B8DE-A45C3748ADE3}" srcOrd="6" destOrd="0" presId="urn:microsoft.com/office/officeart/2009/layout/CircleArrowProcess"/>
    <dgm:cxn modelId="{401BD67C-43B3-4C61-8719-4FDDFCA69661}" type="presParOf" srcId="{933564BE-85C4-485D-B8DE-A45C3748ADE3}" destId="{32D8892E-7A16-4F11-BD93-7119A46AD04F}" srcOrd="0" destOrd="0" presId="urn:microsoft.com/office/officeart/2009/layout/CircleArrowProcess"/>
    <dgm:cxn modelId="{767CB578-BFD9-4074-8A84-F2C0BE534927}" type="presParOf" srcId="{E3DD5DBA-31F7-467D-ABA0-E75F992FBBFF}" destId="{6B41DF06-6AA1-47B8-9F7F-944B27F014BC}"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209810-2CB7-41CB-8E33-4F4B6F9B043F}" type="doc">
      <dgm:prSet loTypeId="urn:microsoft.com/office/officeart/2005/8/layout/equation2" loCatId="process" qsTypeId="urn:microsoft.com/office/officeart/2005/8/quickstyle/simple3" qsCatId="simple" csTypeId="urn:microsoft.com/office/officeart/2005/8/colors/accent1_2" csCatId="accent1" phldr="1"/>
      <dgm:spPr/>
      <dgm:t>
        <a:bodyPr/>
        <a:lstStyle/>
        <a:p>
          <a:endParaRPr lang="en-US"/>
        </a:p>
      </dgm:t>
    </dgm:pt>
    <dgm:pt modelId="{6CD107CA-74FE-412D-A78B-A55D0A381A6A}">
      <dgm:prSet custT="1"/>
      <dgm:spPr>
        <a:solidFill>
          <a:schemeClr val="accent3">
            <a:lumMod val="60000"/>
            <a:lumOff val="40000"/>
          </a:schemeClr>
        </a:solidFill>
      </dgm:spPr>
      <dgm:t>
        <a:bodyPr/>
        <a:lstStyle/>
        <a:p>
          <a:r>
            <a:rPr lang="en-US" sz="2400" b="1" i="0" u="none" strike="noStrike" cap="none" dirty="0" smtClean="0">
              <a:solidFill>
                <a:srgbClr val="000000"/>
              </a:solidFill>
              <a:latin typeface="Cambria" panose="02040503050406030204" pitchFamily="18" charset="0"/>
              <a:ea typeface="Cambria" panose="02040503050406030204" pitchFamily="18" charset="0"/>
              <a:cs typeface="Arial"/>
            </a:rPr>
            <a:t>The Finance Act 2023 inserted   Section 43B(h)</a:t>
          </a:r>
          <a:endParaRPr lang="en-US" sz="2400" b="1" i="0" u="none" strike="noStrike" cap="none" dirty="0">
            <a:solidFill>
              <a:srgbClr val="000000"/>
            </a:solidFill>
            <a:latin typeface="Cambria" panose="02040503050406030204" pitchFamily="18" charset="0"/>
            <a:ea typeface="Cambria" panose="02040503050406030204" pitchFamily="18" charset="0"/>
            <a:cs typeface="Arial"/>
          </a:endParaRPr>
        </a:p>
      </dgm:t>
    </dgm:pt>
    <dgm:pt modelId="{1E1B76E1-D3A2-49CD-968C-EF63F5CE91CB}" type="parTrans" cxnId="{D12FE597-CC71-49CE-8C0D-9D8F7BA65FA7}">
      <dgm:prSet/>
      <dgm:spPr/>
      <dgm:t>
        <a:bodyPr/>
        <a:lstStyle/>
        <a:p>
          <a:endParaRPr lang="en-US"/>
        </a:p>
      </dgm:t>
    </dgm:pt>
    <dgm:pt modelId="{DE5F5F23-7842-42F2-9B37-CB2BE4FB50E0}" type="sibTrans" cxnId="{D12FE597-CC71-49CE-8C0D-9D8F7BA65FA7}">
      <dgm:prSet/>
      <dgm:spPr>
        <a:solidFill>
          <a:srgbClr val="3F5378"/>
        </a:solidFill>
      </dgm:spPr>
      <dgm:t>
        <a:bodyPr/>
        <a:lstStyle/>
        <a:p>
          <a:endParaRPr lang="en-US"/>
        </a:p>
      </dgm:t>
    </dgm:pt>
    <dgm:pt modelId="{F651F571-CCF1-4718-AA07-15E4F42B8DCF}">
      <dgm:prSet custT="1"/>
      <dgm:spPr>
        <a:solidFill>
          <a:schemeClr val="accent3">
            <a:lumMod val="60000"/>
            <a:lumOff val="40000"/>
          </a:schemeClr>
        </a:solidFill>
      </dgm:spPr>
      <dgm:t>
        <a:bodyPr/>
        <a:lstStyle/>
        <a:p>
          <a:pPr algn="ctr"/>
          <a:r>
            <a:rPr lang="en-US" sz="2400" b="1" i="0" u="none" strike="noStrike" cap="none" dirty="0" smtClean="0">
              <a:solidFill>
                <a:srgbClr val="000000"/>
              </a:solidFill>
              <a:latin typeface="Cambria" panose="02040503050406030204" pitchFamily="18" charset="0"/>
              <a:ea typeface="Cambria" panose="02040503050406030204" pitchFamily="18" charset="0"/>
              <a:cs typeface="Arial"/>
            </a:rPr>
            <a:t>The applicability is from April 1, 2024. This amendment is made applicable from AY 2024-25.</a:t>
          </a:r>
          <a:endParaRPr lang="en-US" sz="2400" b="1" i="0" u="none" strike="noStrike" cap="none" dirty="0">
            <a:solidFill>
              <a:srgbClr val="000000"/>
            </a:solidFill>
            <a:latin typeface="Cambria" panose="02040503050406030204" pitchFamily="18" charset="0"/>
            <a:ea typeface="Cambria" panose="02040503050406030204" pitchFamily="18" charset="0"/>
            <a:cs typeface="Arial"/>
          </a:endParaRPr>
        </a:p>
      </dgm:t>
    </dgm:pt>
    <dgm:pt modelId="{9ADCD75F-D53D-47B7-991E-4C07063251DC}" type="sibTrans" cxnId="{72E52153-7F0B-4441-BD65-C9B03016AB33}">
      <dgm:prSet/>
      <dgm:spPr/>
      <dgm:t>
        <a:bodyPr/>
        <a:lstStyle/>
        <a:p>
          <a:endParaRPr lang="en-US"/>
        </a:p>
      </dgm:t>
    </dgm:pt>
    <dgm:pt modelId="{7CA0D480-E536-4401-9DB0-76E83E831287}" type="parTrans" cxnId="{72E52153-7F0B-4441-BD65-C9B03016AB33}">
      <dgm:prSet/>
      <dgm:spPr/>
      <dgm:t>
        <a:bodyPr/>
        <a:lstStyle/>
        <a:p>
          <a:endParaRPr lang="en-US"/>
        </a:p>
      </dgm:t>
    </dgm:pt>
    <dgm:pt modelId="{35F66FE5-0C8D-4CC6-A113-DA13E785FF2B}" type="pres">
      <dgm:prSet presAssocID="{8F209810-2CB7-41CB-8E33-4F4B6F9B043F}" presName="Name0" presStyleCnt="0">
        <dgm:presLayoutVars>
          <dgm:dir/>
          <dgm:resizeHandles val="exact"/>
        </dgm:presLayoutVars>
      </dgm:prSet>
      <dgm:spPr/>
      <dgm:t>
        <a:bodyPr/>
        <a:lstStyle/>
        <a:p>
          <a:endParaRPr lang="en-US"/>
        </a:p>
      </dgm:t>
    </dgm:pt>
    <dgm:pt modelId="{3BBF0BF6-53BD-4349-B823-BBD34CB09383}" type="pres">
      <dgm:prSet presAssocID="{8F209810-2CB7-41CB-8E33-4F4B6F9B043F}" presName="vNodes" presStyleCnt="0"/>
      <dgm:spPr/>
    </dgm:pt>
    <dgm:pt modelId="{08F72AF1-6F34-4AFC-A6F8-01BD169A61CC}" type="pres">
      <dgm:prSet presAssocID="{6CD107CA-74FE-412D-A78B-A55D0A381A6A}" presName="node" presStyleLbl="node1" presStyleIdx="0" presStyleCnt="2">
        <dgm:presLayoutVars>
          <dgm:bulletEnabled val="1"/>
        </dgm:presLayoutVars>
      </dgm:prSet>
      <dgm:spPr/>
      <dgm:t>
        <a:bodyPr/>
        <a:lstStyle/>
        <a:p>
          <a:endParaRPr lang="en-US"/>
        </a:p>
      </dgm:t>
    </dgm:pt>
    <dgm:pt modelId="{570A7B2E-5753-4E9F-BB07-FC89E8C9770C}" type="pres">
      <dgm:prSet presAssocID="{8F209810-2CB7-41CB-8E33-4F4B6F9B043F}" presName="sibTransLast" presStyleLbl="sibTrans2D1" presStyleIdx="0" presStyleCnt="1"/>
      <dgm:spPr/>
      <dgm:t>
        <a:bodyPr/>
        <a:lstStyle/>
        <a:p>
          <a:endParaRPr lang="en-US"/>
        </a:p>
      </dgm:t>
    </dgm:pt>
    <dgm:pt modelId="{A1A76196-AC09-4D54-B292-C05D4729D088}" type="pres">
      <dgm:prSet presAssocID="{8F209810-2CB7-41CB-8E33-4F4B6F9B043F}" presName="connectorText" presStyleLbl="sibTrans2D1" presStyleIdx="0" presStyleCnt="1"/>
      <dgm:spPr/>
      <dgm:t>
        <a:bodyPr/>
        <a:lstStyle/>
        <a:p>
          <a:endParaRPr lang="en-US"/>
        </a:p>
      </dgm:t>
    </dgm:pt>
    <dgm:pt modelId="{30D22E87-CBC1-4543-A37D-D0553C35CB09}" type="pres">
      <dgm:prSet presAssocID="{8F209810-2CB7-41CB-8E33-4F4B6F9B043F}" presName="lastNode" presStyleLbl="node1" presStyleIdx="1" presStyleCnt="2">
        <dgm:presLayoutVars>
          <dgm:bulletEnabled val="1"/>
        </dgm:presLayoutVars>
      </dgm:prSet>
      <dgm:spPr/>
      <dgm:t>
        <a:bodyPr/>
        <a:lstStyle/>
        <a:p>
          <a:endParaRPr lang="en-US"/>
        </a:p>
      </dgm:t>
    </dgm:pt>
  </dgm:ptLst>
  <dgm:cxnLst>
    <dgm:cxn modelId="{B25A9923-1B2F-4AA2-8998-F4B2E9425A82}" type="presOf" srcId="{F651F571-CCF1-4718-AA07-15E4F42B8DCF}" destId="{30D22E87-CBC1-4543-A37D-D0553C35CB09}" srcOrd="0" destOrd="0" presId="urn:microsoft.com/office/officeart/2005/8/layout/equation2"/>
    <dgm:cxn modelId="{72E52153-7F0B-4441-BD65-C9B03016AB33}" srcId="{8F209810-2CB7-41CB-8E33-4F4B6F9B043F}" destId="{F651F571-CCF1-4718-AA07-15E4F42B8DCF}" srcOrd="1" destOrd="0" parTransId="{7CA0D480-E536-4401-9DB0-76E83E831287}" sibTransId="{9ADCD75F-D53D-47B7-991E-4C07063251DC}"/>
    <dgm:cxn modelId="{AB60EF50-E03C-4449-803E-8A4F69EAA0E0}" type="presOf" srcId="{6CD107CA-74FE-412D-A78B-A55D0A381A6A}" destId="{08F72AF1-6F34-4AFC-A6F8-01BD169A61CC}" srcOrd="0" destOrd="0" presId="urn:microsoft.com/office/officeart/2005/8/layout/equation2"/>
    <dgm:cxn modelId="{667DC60A-6C0C-4002-9475-DD17B4862EC5}" type="presOf" srcId="{DE5F5F23-7842-42F2-9B37-CB2BE4FB50E0}" destId="{A1A76196-AC09-4D54-B292-C05D4729D088}" srcOrd="1" destOrd="0" presId="urn:microsoft.com/office/officeart/2005/8/layout/equation2"/>
    <dgm:cxn modelId="{D12FE597-CC71-49CE-8C0D-9D8F7BA65FA7}" srcId="{8F209810-2CB7-41CB-8E33-4F4B6F9B043F}" destId="{6CD107CA-74FE-412D-A78B-A55D0A381A6A}" srcOrd="0" destOrd="0" parTransId="{1E1B76E1-D3A2-49CD-968C-EF63F5CE91CB}" sibTransId="{DE5F5F23-7842-42F2-9B37-CB2BE4FB50E0}"/>
    <dgm:cxn modelId="{83F1E26F-44F0-4F0E-A26F-4F663C471BA6}" type="presOf" srcId="{DE5F5F23-7842-42F2-9B37-CB2BE4FB50E0}" destId="{570A7B2E-5753-4E9F-BB07-FC89E8C9770C}" srcOrd="0" destOrd="0" presId="urn:microsoft.com/office/officeart/2005/8/layout/equation2"/>
    <dgm:cxn modelId="{BC8A86BB-9403-43C3-B76F-41F0DA848257}" type="presOf" srcId="{8F209810-2CB7-41CB-8E33-4F4B6F9B043F}" destId="{35F66FE5-0C8D-4CC6-A113-DA13E785FF2B}" srcOrd="0" destOrd="0" presId="urn:microsoft.com/office/officeart/2005/8/layout/equation2"/>
    <dgm:cxn modelId="{37A728BB-5A09-4D46-9A37-FC7453A2C293}" type="presParOf" srcId="{35F66FE5-0C8D-4CC6-A113-DA13E785FF2B}" destId="{3BBF0BF6-53BD-4349-B823-BBD34CB09383}" srcOrd="0" destOrd="0" presId="urn:microsoft.com/office/officeart/2005/8/layout/equation2"/>
    <dgm:cxn modelId="{7BAE109D-25C1-4E9F-9941-9A12B4AB072D}" type="presParOf" srcId="{3BBF0BF6-53BD-4349-B823-BBD34CB09383}" destId="{08F72AF1-6F34-4AFC-A6F8-01BD169A61CC}" srcOrd="0" destOrd="0" presId="urn:microsoft.com/office/officeart/2005/8/layout/equation2"/>
    <dgm:cxn modelId="{348164AF-2586-4752-93F2-07623E99E5D1}" type="presParOf" srcId="{35F66FE5-0C8D-4CC6-A113-DA13E785FF2B}" destId="{570A7B2E-5753-4E9F-BB07-FC89E8C9770C}" srcOrd="1" destOrd="0" presId="urn:microsoft.com/office/officeart/2005/8/layout/equation2"/>
    <dgm:cxn modelId="{DDE5C56D-3F4F-47B7-89AE-67865D908534}" type="presParOf" srcId="{570A7B2E-5753-4E9F-BB07-FC89E8C9770C}" destId="{A1A76196-AC09-4D54-B292-C05D4729D088}" srcOrd="0" destOrd="0" presId="urn:microsoft.com/office/officeart/2005/8/layout/equation2"/>
    <dgm:cxn modelId="{4EC475D5-920A-4DE7-9BD0-AA6827E6AA27}" type="presParOf" srcId="{35F66FE5-0C8D-4CC6-A113-DA13E785FF2B}" destId="{30D22E87-CBC1-4543-A37D-D0553C35CB0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E52211-1FDD-4408-A005-0AA335B83E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2629D0-FAB9-4288-BC03-6BBCC2D7BABD}">
      <dgm:prSet custT="1"/>
      <dgm:spPr>
        <a:solidFill>
          <a:srgbClr val="3F5378"/>
        </a:solidFill>
      </dgm:spPr>
      <dgm:t>
        <a:bodyPr/>
        <a:lstStyle/>
        <a:p>
          <a:pPr algn="just" rtl="0"/>
          <a:r>
            <a:rPr lang="en-US" sz="2400" b="1" dirty="0" smtClean="0"/>
            <a:t>Notwithstanding anything contained in the Income-tax Act, 1961 (43 of 1961), the amount of interest payable or paid by any buyer, under or in accordance with the provisions of this Act, shall not, for the purposes of computation of income under the Income-tax Act, 1961, be allowed as deduction.</a:t>
          </a:r>
          <a:endParaRPr lang="en-IN" sz="2400" dirty="0"/>
        </a:p>
      </dgm:t>
    </dgm:pt>
    <dgm:pt modelId="{C6098B34-B2F2-4C9B-9BBD-A1C0D185E118}" type="parTrans" cxnId="{0914401F-3672-4327-9C9D-F31A64F4B9D4}">
      <dgm:prSet/>
      <dgm:spPr/>
      <dgm:t>
        <a:bodyPr/>
        <a:lstStyle/>
        <a:p>
          <a:endParaRPr lang="en-US"/>
        </a:p>
      </dgm:t>
    </dgm:pt>
    <dgm:pt modelId="{F9743B1D-4514-4DE3-8545-FCF3DEF78D3F}" type="sibTrans" cxnId="{0914401F-3672-4327-9C9D-F31A64F4B9D4}">
      <dgm:prSet/>
      <dgm:spPr/>
      <dgm:t>
        <a:bodyPr/>
        <a:lstStyle/>
        <a:p>
          <a:endParaRPr lang="en-US"/>
        </a:p>
      </dgm:t>
    </dgm:pt>
    <dgm:pt modelId="{97BBF559-A557-43B9-9F24-3A096BB78A08}" type="pres">
      <dgm:prSet presAssocID="{88E52211-1FDD-4408-A005-0AA335B83E6C}" presName="linear" presStyleCnt="0">
        <dgm:presLayoutVars>
          <dgm:animLvl val="lvl"/>
          <dgm:resizeHandles val="exact"/>
        </dgm:presLayoutVars>
      </dgm:prSet>
      <dgm:spPr/>
      <dgm:t>
        <a:bodyPr/>
        <a:lstStyle/>
        <a:p>
          <a:endParaRPr lang="en-US"/>
        </a:p>
      </dgm:t>
    </dgm:pt>
    <dgm:pt modelId="{74116D76-3AE4-47BB-8FF1-709A3786870B}" type="pres">
      <dgm:prSet presAssocID="{CD2629D0-FAB9-4288-BC03-6BBCC2D7BABD}" presName="parentText" presStyleLbl="node1" presStyleIdx="0" presStyleCnt="1" custLinFactNeighborX="-653" custLinFactNeighborY="-8135">
        <dgm:presLayoutVars>
          <dgm:chMax val="0"/>
          <dgm:bulletEnabled val="1"/>
        </dgm:presLayoutVars>
      </dgm:prSet>
      <dgm:spPr/>
      <dgm:t>
        <a:bodyPr/>
        <a:lstStyle/>
        <a:p>
          <a:endParaRPr lang="en-US"/>
        </a:p>
      </dgm:t>
    </dgm:pt>
  </dgm:ptLst>
  <dgm:cxnLst>
    <dgm:cxn modelId="{0914401F-3672-4327-9C9D-F31A64F4B9D4}" srcId="{88E52211-1FDD-4408-A005-0AA335B83E6C}" destId="{CD2629D0-FAB9-4288-BC03-6BBCC2D7BABD}" srcOrd="0" destOrd="0" parTransId="{C6098B34-B2F2-4C9B-9BBD-A1C0D185E118}" sibTransId="{F9743B1D-4514-4DE3-8545-FCF3DEF78D3F}"/>
    <dgm:cxn modelId="{3FC8D4A8-0A13-4FC7-AE19-9FD0ED666284}" type="presOf" srcId="{CD2629D0-FAB9-4288-BC03-6BBCC2D7BABD}" destId="{74116D76-3AE4-47BB-8FF1-709A3786870B}" srcOrd="0" destOrd="0" presId="urn:microsoft.com/office/officeart/2005/8/layout/vList2"/>
    <dgm:cxn modelId="{0A7805FC-AFEB-4BB0-8A5B-C13EAB0B1251}" type="presOf" srcId="{88E52211-1FDD-4408-A005-0AA335B83E6C}" destId="{97BBF559-A557-43B9-9F24-3A096BB78A08}" srcOrd="0" destOrd="0" presId="urn:microsoft.com/office/officeart/2005/8/layout/vList2"/>
    <dgm:cxn modelId="{8E9B2706-08B8-4050-96AF-6AD2DFE0E1DA}" type="presParOf" srcId="{97BBF559-A557-43B9-9F24-3A096BB78A08}" destId="{74116D76-3AE4-47BB-8FF1-709A378687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3D4FF4-0FB6-48D7-B011-E4042F4066B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F3A9FFB-F61C-4866-A296-DA17DEA023D2}">
      <dgm:prSet phldrT="[Text]" custT="1"/>
      <dgm:spPr>
        <a:solidFill>
          <a:schemeClr val="accent3">
            <a:lumMod val="60000"/>
            <a:lumOff val="40000"/>
          </a:schemeClr>
        </a:solidFill>
      </dgm:spPr>
      <dgm:t>
        <a:bodyPr/>
        <a:lstStyle/>
        <a:p>
          <a:r>
            <a:rPr lang="en-US" sz="1800" b="1" dirty="0" smtClean="0">
              <a:solidFill>
                <a:srgbClr val="080808"/>
              </a:solidFill>
              <a:latin typeface="Cambria" panose="02040503050406030204" pitchFamily="18" charset="0"/>
              <a:ea typeface="Cambria" panose="02040503050406030204" pitchFamily="18" charset="0"/>
            </a:rPr>
            <a:t>If suppliers are registered under the MSME Act, filing to be done.</a:t>
          </a:r>
          <a:endParaRPr lang="en-US" sz="1800" b="1" dirty="0">
            <a:solidFill>
              <a:srgbClr val="080808"/>
            </a:solidFill>
            <a:latin typeface="Cambria" panose="02040503050406030204" pitchFamily="18" charset="0"/>
            <a:ea typeface="Cambria" panose="02040503050406030204" pitchFamily="18" charset="0"/>
          </a:endParaRPr>
        </a:p>
      </dgm:t>
    </dgm:pt>
    <dgm:pt modelId="{B0ECE16E-8DDD-4AD8-9CB4-9BD9B9E93F7A}" type="parTrans" cxnId="{CF22750A-688E-450F-B1C9-568EB4B248D5}">
      <dgm:prSet/>
      <dgm:spPr/>
      <dgm:t>
        <a:bodyPr/>
        <a:lstStyle/>
        <a:p>
          <a:endParaRPr lang="en-US"/>
        </a:p>
      </dgm:t>
    </dgm:pt>
    <dgm:pt modelId="{0ACCA224-5556-44E0-9BA2-AF9677DB4495}" type="sibTrans" cxnId="{CF22750A-688E-450F-B1C9-568EB4B248D5}">
      <dgm:prSet/>
      <dgm:spPr>
        <a:solidFill>
          <a:schemeClr val="tx1"/>
        </a:solidFill>
      </dgm:spPr>
      <dgm:t>
        <a:bodyPr/>
        <a:lstStyle/>
        <a:p>
          <a:endParaRPr lang="en-US"/>
        </a:p>
      </dgm:t>
    </dgm:pt>
    <dgm:pt modelId="{47B92CD1-A1BE-45C6-BD22-66383AE57B6D}">
      <dgm:prSet phldrT="[Text]" custT="1"/>
      <dgm:spPr>
        <a:solidFill>
          <a:schemeClr val="accent3">
            <a:lumMod val="60000"/>
            <a:lumOff val="40000"/>
          </a:schemeClr>
        </a:solidFill>
      </dgm:spPr>
      <dgm:t>
        <a:bodyPr/>
        <a:lstStyle/>
        <a:p>
          <a:r>
            <a:rPr lang="en-US" sz="1800" b="1" dirty="0" smtClean="0">
              <a:solidFill>
                <a:srgbClr val="080808"/>
              </a:solidFill>
              <a:latin typeface="Cambria" panose="02040503050406030204" pitchFamily="18" charset="0"/>
              <a:ea typeface="Cambria" panose="02040503050406030204" pitchFamily="18" charset="0"/>
            </a:rPr>
            <a:t>When payments are due to for more than 45 days from the date of acceptance, filing to be done.</a:t>
          </a:r>
          <a:endParaRPr lang="en-US" sz="1800" b="1" dirty="0">
            <a:solidFill>
              <a:srgbClr val="080808"/>
            </a:solidFill>
            <a:latin typeface="Cambria" panose="02040503050406030204" pitchFamily="18" charset="0"/>
            <a:ea typeface="Cambria" panose="02040503050406030204" pitchFamily="18" charset="0"/>
          </a:endParaRPr>
        </a:p>
      </dgm:t>
    </dgm:pt>
    <dgm:pt modelId="{C6AE58F3-8F09-49EB-A8BB-E844C78957B7}" type="parTrans" cxnId="{524A0B00-667C-4E57-9867-4AB02315FD85}">
      <dgm:prSet/>
      <dgm:spPr/>
      <dgm:t>
        <a:bodyPr/>
        <a:lstStyle/>
        <a:p>
          <a:endParaRPr lang="en-US"/>
        </a:p>
      </dgm:t>
    </dgm:pt>
    <dgm:pt modelId="{609E643E-FFA4-42B6-A8DA-9B11E041866F}" type="sibTrans" cxnId="{524A0B00-667C-4E57-9867-4AB02315FD85}">
      <dgm:prSet/>
      <dgm:spPr/>
      <dgm:t>
        <a:bodyPr/>
        <a:lstStyle/>
        <a:p>
          <a:endParaRPr lang="en-US"/>
        </a:p>
      </dgm:t>
    </dgm:pt>
    <dgm:pt modelId="{E15C3079-C857-4D3D-9512-CAFFE24DB6DD}">
      <dgm:prSet custT="1"/>
      <dgm:spPr>
        <a:solidFill>
          <a:schemeClr val="accent3">
            <a:lumMod val="60000"/>
            <a:lumOff val="40000"/>
          </a:schemeClr>
        </a:solidFill>
      </dgm:spPr>
      <dgm:t>
        <a:bodyPr/>
        <a:lstStyle/>
        <a:p>
          <a:r>
            <a:rPr lang="en-US" sz="1800" b="1" dirty="0" smtClean="0">
              <a:solidFill>
                <a:srgbClr val="080808"/>
              </a:solidFill>
              <a:latin typeface="Cambria" panose="02040503050406030204" pitchFamily="18" charset="0"/>
              <a:ea typeface="Cambria" panose="02040503050406030204" pitchFamily="18" charset="0"/>
            </a:rPr>
            <a:t>MSME-1 is a half yearly return</a:t>
          </a:r>
          <a:r>
            <a:rPr lang="en-US" sz="2000" b="1" dirty="0" smtClean="0">
              <a:solidFill>
                <a:srgbClr val="080808"/>
              </a:solidFill>
              <a:latin typeface="Cambria" panose="02040503050406030204" pitchFamily="18" charset="0"/>
              <a:ea typeface="Cambria" panose="02040503050406030204" pitchFamily="18" charset="0"/>
            </a:rPr>
            <a:t>.</a:t>
          </a:r>
          <a:endParaRPr lang="en-US" sz="2000" b="1" dirty="0">
            <a:solidFill>
              <a:srgbClr val="080808"/>
            </a:solidFill>
            <a:latin typeface="Cambria" panose="02040503050406030204" pitchFamily="18" charset="0"/>
            <a:ea typeface="Cambria" panose="02040503050406030204" pitchFamily="18" charset="0"/>
          </a:endParaRPr>
        </a:p>
      </dgm:t>
    </dgm:pt>
    <dgm:pt modelId="{40741725-6DD7-417E-AB7C-533328C09112}" type="parTrans" cxnId="{A9DBBE39-50AE-40E8-ABD6-47D799938F4D}">
      <dgm:prSet/>
      <dgm:spPr/>
      <dgm:t>
        <a:bodyPr/>
        <a:lstStyle/>
        <a:p>
          <a:endParaRPr lang="en-US"/>
        </a:p>
      </dgm:t>
    </dgm:pt>
    <dgm:pt modelId="{A910F105-8119-46EF-AF61-7677B1FE4F41}" type="sibTrans" cxnId="{A9DBBE39-50AE-40E8-ABD6-47D799938F4D}">
      <dgm:prSet/>
      <dgm:spPr/>
      <dgm:t>
        <a:bodyPr/>
        <a:lstStyle/>
        <a:p>
          <a:endParaRPr lang="en-US"/>
        </a:p>
      </dgm:t>
    </dgm:pt>
    <dgm:pt modelId="{02898DCA-6C40-4BA1-B3F9-1688D3C8F7F6}">
      <dgm:prSet custT="1"/>
      <dgm:spPr>
        <a:solidFill>
          <a:schemeClr val="accent3">
            <a:lumMod val="60000"/>
            <a:lumOff val="40000"/>
          </a:schemeClr>
        </a:solidFill>
      </dgm:spPr>
      <dgm:t>
        <a:bodyPr/>
        <a:lstStyle/>
        <a:p>
          <a:r>
            <a:rPr lang="en-US" sz="1800" b="1" dirty="0" smtClean="0">
              <a:solidFill>
                <a:srgbClr val="080808"/>
              </a:solidFill>
              <a:latin typeface="Cambria" panose="02040503050406030204" pitchFamily="18" charset="0"/>
              <a:ea typeface="Cambria" panose="02040503050406030204" pitchFamily="18" charset="0"/>
            </a:rPr>
            <a:t>Filed so that ROC ( Registrar of Company) can keep a track of outstanding payment to MSMEs.</a:t>
          </a:r>
          <a:endParaRPr lang="en-US" sz="1800" b="1" dirty="0">
            <a:solidFill>
              <a:srgbClr val="080808"/>
            </a:solidFill>
            <a:latin typeface="Cambria" panose="02040503050406030204" pitchFamily="18" charset="0"/>
            <a:ea typeface="Cambria" panose="02040503050406030204" pitchFamily="18" charset="0"/>
          </a:endParaRPr>
        </a:p>
      </dgm:t>
    </dgm:pt>
    <dgm:pt modelId="{91171886-A2F5-4B9C-A1F6-E6400D7C3ABA}" type="parTrans" cxnId="{DDEEE0C8-336B-45FF-8D4B-27084D592110}">
      <dgm:prSet/>
      <dgm:spPr/>
      <dgm:t>
        <a:bodyPr/>
        <a:lstStyle/>
        <a:p>
          <a:endParaRPr lang="en-US"/>
        </a:p>
      </dgm:t>
    </dgm:pt>
    <dgm:pt modelId="{56C07404-C058-4B9E-A398-B29468D9C0F4}" type="sibTrans" cxnId="{DDEEE0C8-336B-45FF-8D4B-27084D592110}">
      <dgm:prSet/>
      <dgm:spPr/>
      <dgm:t>
        <a:bodyPr/>
        <a:lstStyle/>
        <a:p>
          <a:endParaRPr lang="en-US"/>
        </a:p>
      </dgm:t>
    </dgm:pt>
    <dgm:pt modelId="{EF9FD3A9-D3F1-405C-A076-43F3B589D7E8}" type="pres">
      <dgm:prSet presAssocID="{103D4FF4-0FB6-48D7-B011-E4042F4066BD}" presName="Name0" presStyleCnt="0">
        <dgm:presLayoutVars>
          <dgm:chMax val="7"/>
          <dgm:chPref val="7"/>
          <dgm:dir/>
        </dgm:presLayoutVars>
      </dgm:prSet>
      <dgm:spPr/>
      <dgm:t>
        <a:bodyPr/>
        <a:lstStyle/>
        <a:p>
          <a:endParaRPr lang="en-US"/>
        </a:p>
      </dgm:t>
    </dgm:pt>
    <dgm:pt modelId="{80D8CEB7-8206-472D-B5CE-2A29018A8D5F}" type="pres">
      <dgm:prSet presAssocID="{103D4FF4-0FB6-48D7-B011-E4042F4066BD}" presName="Name1" presStyleCnt="0"/>
      <dgm:spPr/>
    </dgm:pt>
    <dgm:pt modelId="{C544C5F1-70A8-47D0-AF51-A50F42D2A02D}" type="pres">
      <dgm:prSet presAssocID="{103D4FF4-0FB6-48D7-B011-E4042F4066BD}" presName="cycle" presStyleCnt="0"/>
      <dgm:spPr/>
    </dgm:pt>
    <dgm:pt modelId="{FD304F2A-25A7-4C66-814F-F6306CFE22B3}" type="pres">
      <dgm:prSet presAssocID="{103D4FF4-0FB6-48D7-B011-E4042F4066BD}" presName="srcNode" presStyleLbl="node1" presStyleIdx="0" presStyleCnt="4"/>
      <dgm:spPr/>
    </dgm:pt>
    <dgm:pt modelId="{C43DDBB4-8CAB-4ACF-8013-9F02C1DBDA7E}" type="pres">
      <dgm:prSet presAssocID="{103D4FF4-0FB6-48D7-B011-E4042F4066BD}" presName="conn" presStyleLbl="parChTrans1D2" presStyleIdx="0" presStyleCnt="1"/>
      <dgm:spPr/>
      <dgm:t>
        <a:bodyPr/>
        <a:lstStyle/>
        <a:p>
          <a:endParaRPr lang="en-US"/>
        </a:p>
      </dgm:t>
    </dgm:pt>
    <dgm:pt modelId="{A19BB2F4-DAE7-4C7E-8AF2-E85D36CC511D}" type="pres">
      <dgm:prSet presAssocID="{103D4FF4-0FB6-48D7-B011-E4042F4066BD}" presName="extraNode" presStyleLbl="node1" presStyleIdx="0" presStyleCnt="4"/>
      <dgm:spPr/>
    </dgm:pt>
    <dgm:pt modelId="{B5E60E3D-6ADC-434C-9A72-2925F164D08B}" type="pres">
      <dgm:prSet presAssocID="{103D4FF4-0FB6-48D7-B011-E4042F4066BD}" presName="dstNode" presStyleLbl="node1" presStyleIdx="0" presStyleCnt="4"/>
      <dgm:spPr/>
    </dgm:pt>
    <dgm:pt modelId="{ACB70FE0-7C04-41E4-A99D-8730F0E593DE}" type="pres">
      <dgm:prSet presAssocID="{E15C3079-C857-4D3D-9512-CAFFE24DB6DD}" presName="text_1" presStyleLbl="node1" presStyleIdx="0" presStyleCnt="4">
        <dgm:presLayoutVars>
          <dgm:bulletEnabled val="1"/>
        </dgm:presLayoutVars>
      </dgm:prSet>
      <dgm:spPr/>
      <dgm:t>
        <a:bodyPr/>
        <a:lstStyle/>
        <a:p>
          <a:endParaRPr lang="en-US"/>
        </a:p>
      </dgm:t>
    </dgm:pt>
    <dgm:pt modelId="{C130B8F7-1D67-412E-971D-97A4332A4785}" type="pres">
      <dgm:prSet presAssocID="{E15C3079-C857-4D3D-9512-CAFFE24DB6DD}" presName="accent_1" presStyleCnt="0"/>
      <dgm:spPr/>
    </dgm:pt>
    <dgm:pt modelId="{B4EED286-1B39-4912-B63A-A9CB47CBC9FF}" type="pres">
      <dgm:prSet presAssocID="{E15C3079-C857-4D3D-9512-CAFFE24DB6DD}" presName="accentRepeatNode" presStyleLbl="solidFgAcc1" presStyleIdx="0" presStyleCnt="4"/>
      <dgm:spPr>
        <a:solidFill>
          <a:srgbClr val="23365B"/>
        </a:solidFill>
        <a:ln>
          <a:noFill/>
        </a:ln>
      </dgm:spPr>
      <dgm:t>
        <a:bodyPr/>
        <a:lstStyle/>
        <a:p>
          <a:endParaRPr lang="en-US"/>
        </a:p>
      </dgm:t>
    </dgm:pt>
    <dgm:pt modelId="{57F50900-07A4-4100-A31B-F1A7C7326BBA}" type="pres">
      <dgm:prSet presAssocID="{02898DCA-6C40-4BA1-B3F9-1688D3C8F7F6}" presName="text_2" presStyleLbl="node1" presStyleIdx="1" presStyleCnt="4">
        <dgm:presLayoutVars>
          <dgm:bulletEnabled val="1"/>
        </dgm:presLayoutVars>
      </dgm:prSet>
      <dgm:spPr/>
      <dgm:t>
        <a:bodyPr/>
        <a:lstStyle/>
        <a:p>
          <a:endParaRPr lang="en-US"/>
        </a:p>
      </dgm:t>
    </dgm:pt>
    <dgm:pt modelId="{523BCBAF-A47A-48DA-AD4A-A3005452B98B}" type="pres">
      <dgm:prSet presAssocID="{02898DCA-6C40-4BA1-B3F9-1688D3C8F7F6}" presName="accent_2" presStyleCnt="0"/>
      <dgm:spPr/>
    </dgm:pt>
    <dgm:pt modelId="{C631EE58-86CD-4E55-83BC-FFD7A7F454E7}" type="pres">
      <dgm:prSet presAssocID="{02898DCA-6C40-4BA1-B3F9-1688D3C8F7F6}" presName="accentRepeatNode" presStyleLbl="solidFgAcc1" presStyleIdx="1" presStyleCnt="4"/>
      <dgm:spPr>
        <a:solidFill>
          <a:srgbClr val="23365B"/>
        </a:solidFill>
        <a:ln>
          <a:noFill/>
        </a:ln>
      </dgm:spPr>
      <dgm:t>
        <a:bodyPr/>
        <a:lstStyle/>
        <a:p>
          <a:endParaRPr lang="en-US"/>
        </a:p>
      </dgm:t>
    </dgm:pt>
    <dgm:pt modelId="{AFB685D4-27E2-4AE9-9923-4D85048CF4D1}" type="pres">
      <dgm:prSet presAssocID="{4F3A9FFB-F61C-4866-A296-DA17DEA023D2}" presName="text_3" presStyleLbl="node1" presStyleIdx="2" presStyleCnt="4">
        <dgm:presLayoutVars>
          <dgm:bulletEnabled val="1"/>
        </dgm:presLayoutVars>
      </dgm:prSet>
      <dgm:spPr/>
      <dgm:t>
        <a:bodyPr/>
        <a:lstStyle/>
        <a:p>
          <a:endParaRPr lang="en-US"/>
        </a:p>
      </dgm:t>
    </dgm:pt>
    <dgm:pt modelId="{AFDA32BC-29F6-4E50-B6BA-B98088900EA7}" type="pres">
      <dgm:prSet presAssocID="{4F3A9FFB-F61C-4866-A296-DA17DEA023D2}" presName="accent_3" presStyleCnt="0"/>
      <dgm:spPr/>
    </dgm:pt>
    <dgm:pt modelId="{834187DB-55C2-477F-9E9A-09EAD60568F0}" type="pres">
      <dgm:prSet presAssocID="{4F3A9FFB-F61C-4866-A296-DA17DEA023D2}" presName="accentRepeatNode" presStyleLbl="solidFgAcc1" presStyleIdx="2" presStyleCnt="4"/>
      <dgm:spPr>
        <a:solidFill>
          <a:srgbClr val="23365B"/>
        </a:solidFill>
        <a:ln>
          <a:noFill/>
        </a:ln>
      </dgm:spPr>
      <dgm:t>
        <a:bodyPr/>
        <a:lstStyle/>
        <a:p>
          <a:endParaRPr lang="en-US"/>
        </a:p>
      </dgm:t>
    </dgm:pt>
    <dgm:pt modelId="{FA4BD5D4-E318-46E1-BA30-146CE4180CD4}" type="pres">
      <dgm:prSet presAssocID="{47B92CD1-A1BE-45C6-BD22-66383AE57B6D}" presName="text_4" presStyleLbl="node1" presStyleIdx="3" presStyleCnt="4">
        <dgm:presLayoutVars>
          <dgm:bulletEnabled val="1"/>
        </dgm:presLayoutVars>
      </dgm:prSet>
      <dgm:spPr/>
      <dgm:t>
        <a:bodyPr/>
        <a:lstStyle/>
        <a:p>
          <a:endParaRPr lang="en-US"/>
        </a:p>
      </dgm:t>
    </dgm:pt>
    <dgm:pt modelId="{A0D860C8-A9F0-4936-BC47-B8616A5D7830}" type="pres">
      <dgm:prSet presAssocID="{47B92CD1-A1BE-45C6-BD22-66383AE57B6D}" presName="accent_4" presStyleCnt="0"/>
      <dgm:spPr/>
    </dgm:pt>
    <dgm:pt modelId="{1B8D1C2C-8EC7-43EC-B921-F6C153AFC3F8}" type="pres">
      <dgm:prSet presAssocID="{47B92CD1-A1BE-45C6-BD22-66383AE57B6D}" presName="accentRepeatNode" presStyleLbl="solidFgAcc1" presStyleIdx="3" presStyleCnt="4"/>
      <dgm:spPr>
        <a:solidFill>
          <a:srgbClr val="23365B"/>
        </a:solidFill>
        <a:ln>
          <a:noFill/>
        </a:ln>
      </dgm:spPr>
      <dgm:t>
        <a:bodyPr/>
        <a:lstStyle/>
        <a:p>
          <a:endParaRPr lang="en-US"/>
        </a:p>
      </dgm:t>
    </dgm:pt>
  </dgm:ptLst>
  <dgm:cxnLst>
    <dgm:cxn modelId="{CF22750A-688E-450F-B1C9-568EB4B248D5}" srcId="{103D4FF4-0FB6-48D7-B011-E4042F4066BD}" destId="{4F3A9FFB-F61C-4866-A296-DA17DEA023D2}" srcOrd="2" destOrd="0" parTransId="{B0ECE16E-8DDD-4AD8-9CB4-9BD9B9E93F7A}" sibTransId="{0ACCA224-5556-44E0-9BA2-AF9677DB4495}"/>
    <dgm:cxn modelId="{EDCBE272-51B7-4C4F-A724-0FE68C4F5BC1}" type="presOf" srcId="{02898DCA-6C40-4BA1-B3F9-1688D3C8F7F6}" destId="{57F50900-07A4-4100-A31B-F1A7C7326BBA}" srcOrd="0" destOrd="0" presId="urn:microsoft.com/office/officeart/2008/layout/VerticalCurvedList"/>
    <dgm:cxn modelId="{68606EF7-F5EB-4A49-AB03-6B0266D7A5C0}" type="presOf" srcId="{47B92CD1-A1BE-45C6-BD22-66383AE57B6D}" destId="{FA4BD5D4-E318-46E1-BA30-146CE4180CD4}" srcOrd="0" destOrd="0" presId="urn:microsoft.com/office/officeart/2008/layout/VerticalCurvedList"/>
    <dgm:cxn modelId="{524A0B00-667C-4E57-9867-4AB02315FD85}" srcId="{103D4FF4-0FB6-48D7-B011-E4042F4066BD}" destId="{47B92CD1-A1BE-45C6-BD22-66383AE57B6D}" srcOrd="3" destOrd="0" parTransId="{C6AE58F3-8F09-49EB-A8BB-E844C78957B7}" sibTransId="{609E643E-FFA4-42B6-A8DA-9B11E041866F}"/>
    <dgm:cxn modelId="{A0FA8D09-3ADF-40D2-893C-E7CDA0A45A26}" type="presOf" srcId="{E15C3079-C857-4D3D-9512-CAFFE24DB6DD}" destId="{ACB70FE0-7C04-41E4-A99D-8730F0E593DE}" srcOrd="0" destOrd="0" presId="urn:microsoft.com/office/officeart/2008/layout/VerticalCurvedList"/>
    <dgm:cxn modelId="{C6E68392-7E50-4610-A3E4-CF90EEC29EF7}" type="presOf" srcId="{4F3A9FFB-F61C-4866-A296-DA17DEA023D2}" destId="{AFB685D4-27E2-4AE9-9923-4D85048CF4D1}" srcOrd="0" destOrd="0" presId="urn:microsoft.com/office/officeart/2008/layout/VerticalCurvedList"/>
    <dgm:cxn modelId="{221A0CC1-2982-4364-A4F6-64CC2F35EF48}" type="presOf" srcId="{103D4FF4-0FB6-48D7-B011-E4042F4066BD}" destId="{EF9FD3A9-D3F1-405C-A076-43F3B589D7E8}" srcOrd="0" destOrd="0" presId="urn:microsoft.com/office/officeart/2008/layout/VerticalCurvedList"/>
    <dgm:cxn modelId="{33F272C3-4E59-47CB-97B0-C9A48D5B28E0}" type="presOf" srcId="{A910F105-8119-46EF-AF61-7677B1FE4F41}" destId="{C43DDBB4-8CAB-4ACF-8013-9F02C1DBDA7E}" srcOrd="0" destOrd="0" presId="urn:microsoft.com/office/officeart/2008/layout/VerticalCurvedList"/>
    <dgm:cxn modelId="{DDEEE0C8-336B-45FF-8D4B-27084D592110}" srcId="{103D4FF4-0FB6-48D7-B011-E4042F4066BD}" destId="{02898DCA-6C40-4BA1-B3F9-1688D3C8F7F6}" srcOrd="1" destOrd="0" parTransId="{91171886-A2F5-4B9C-A1F6-E6400D7C3ABA}" sibTransId="{56C07404-C058-4B9E-A398-B29468D9C0F4}"/>
    <dgm:cxn modelId="{A9DBBE39-50AE-40E8-ABD6-47D799938F4D}" srcId="{103D4FF4-0FB6-48D7-B011-E4042F4066BD}" destId="{E15C3079-C857-4D3D-9512-CAFFE24DB6DD}" srcOrd="0" destOrd="0" parTransId="{40741725-6DD7-417E-AB7C-533328C09112}" sibTransId="{A910F105-8119-46EF-AF61-7677B1FE4F41}"/>
    <dgm:cxn modelId="{62EFE280-D298-40C0-A75D-09EFB577EF5E}" type="presParOf" srcId="{EF9FD3A9-D3F1-405C-A076-43F3B589D7E8}" destId="{80D8CEB7-8206-472D-B5CE-2A29018A8D5F}" srcOrd="0" destOrd="0" presId="urn:microsoft.com/office/officeart/2008/layout/VerticalCurvedList"/>
    <dgm:cxn modelId="{5F2CC440-727B-42FF-886A-23737F075318}" type="presParOf" srcId="{80D8CEB7-8206-472D-B5CE-2A29018A8D5F}" destId="{C544C5F1-70A8-47D0-AF51-A50F42D2A02D}" srcOrd="0" destOrd="0" presId="urn:microsoft.com/office/officeart/2008/layout/VerticalCurvedList"/>
    <dgm:cxn modelId="{1D611D5E-8B07-44AA-8958-63B9EFF555C7}" type="presParOf" srcId="{C544C5F1-70A8-47D0-AF51-A50F42D2A02D}" destId="{FD304F2A-25A7-4C66-814F-F6306CFE22B3}" srcOrd="0" destOrd="0" presId="urn:microsoft.com/office/officeart/2008/layout/VerticalCurvedList"/>
    <dgm:cxn modelId="{0988F0E6-298C-42AA-B19C-2E2E8F329C85}" type="presParOf" srcId="{C544C5F1-70A8-47D0-AF51-A50F42D2A02D}" destId="{C43DDBB4-8CAB-4ACF-8013-9F02C1DBDA7E}" srcOrd="1" destOrd="0" presId="urn:microsoft.com/office/officeart/2008/layout/VerticalCurvedList"/>
    <dgm:cxn modelId="{A281DFB0-013D-4E8E-9F08-CA5C2E05B9D4}" type="presParOf" srcId="{C544C5F1-70A8-47D0-AF51-A50F42D2A02D}" destId="{A19BB2F4-DAE7-4C7E-8AF2-E85D36CC511D}" srcOrd="2" destOrd="0" presId="urn:microsoft.com/office/officeart/2008/layout/VerticalCurvedList"/>
    <dgm:cxn modelId="{2C797725-AE7F-4682-A2CA-F6C89A037FB8}" type="presParOf" srcId="{C544C5F1-70A8-47D0-AF51-A50F42D2A02D}" destId="{B5E60E3D-6ADC-434C-9A72-2925F164D08B}" srcOrd="3" destOrd="0" presId="urn:microsoft.com/office/officeart/2008/layout/VerticalCurvedList"/>
    <dgm:cxn modelId="{5796B73B-B9B8-4274-AC71-74BC23829C52}" type="presParOf" srcId="{80D8CEB7-8206-472D-B5CE-2A29018A8D5F}" destId="{ACB70FE0-7C04-41E4-A99D-8730F0E593DE}" srcOrd="1" destOrd="0" presId="urn:microsoft.com/office/officeart/2008/layout/VerticalCurvedList"/>
    <dgm:cxn modelId="{0322723E-3E05-41C2-AE06-F87E9017C240}" type="presParOf" srcId="{80D8CEB7-8206-472D-B5CE-2A29018A8D5F}" destId="{C130B8F7-1D67-412E-971D-97A4332A4785}" srcOrd="2" destOrd="0" presId="urn:microsoft.com/office/officeart/2008/layout/VerticalCurvedList"/>
    <dgm:cxn modelId="{BBFB3DB9-12FF-43D1-A15B-FC1758B1501D}" type="presParOf" srcId="{C130B8F7-1D67-412E-971D-97A4332A4785}" destId="{B4EED286-1B39-4912-B63A-A9CB47CBC9FF}" srcOrd="0" destOrd="0" presId="urn:microsoft.com/office/officeart/2008/layout/VerticalCurvedList"/>
    <dgm:cxn modelId="{4961BFE1-7307-48EA-A0DE-CDEB2EFDA6A1}" type="presParOf" srcId="{80D8CEB7-8206-472D-B5CE-2A29018A8D5F}" destId="{57F50900-07A4-4100-A31B-F1A7C7326BBA}" srcOrd="3" destOrd="0" presId="urn:microsoft.com/office/officeart/2008/layout/VerticalCurvedList"/>
    <dgm:cxn modelId="{6282BE04-6211-43D6-8537-FE3739FF4BB8}" type="presParOf" srcId="{80D8CEB7-8206-472D-B5CE-2A29018A8D5F}" destId="{523BCBAF-A47A-48DA-AD4A-A3005452B98B}" srcOrd="4" destOrd="0" presId="urn:microsoft.com/office/officeart/2008/layout/VerticalCurvedList"/>
    <dgm:cxn modelId="{D0A8039F-9842-4B45-AD48-3095E039888A}" type="presParOf" srcId="{523BCBAF-A47A-48DA-AD4A-A3005452B98B}" destId="{C631EE58-86CD-4E55-83BC-FFD7A7F454E7}" srcOrd="0" destOrd="0" presId="urn:microsoft.com/office/officeart/2008/layout/VerticalCurvedList"/>
    <dgm:cxn modelId="{DBE2C7BC-3BDE-4B91-9714-65837D6A57D7}" type="presParOf" srcId="{80D8CEB7-8206-472D-B5CE-2A29018A8D5F}" destId="{AFB685D4-27E2-4AE9-9923-4D85048CF4D1}" srcOrd="5" destOrd="0" presId="urn:microsoft.com/office/officeart/2008/layout/VerticalCurvedList"/>
    <dgm:cxn modelId="{3833B2B5-391F-43DB-B0D9-389DDD1D7BF5}" type="presParOf" srcId="{80D8CEB7-8206-472D-B5CE-2A29018A8D5F}" destId="{AFDA32BC-29F6-4E50-B6BA-B98088900EA7}" srcOrd="6" destOrd="0" presId="urn:microsoft.com/office/officeart/2008/layout/VerticalCurvedList"/>
    <dgm:cxn modelId="{7915D984-4507-4BE7-94D3-CD356BAA8A73}" type="presParOf" srcId="{AFDA32BC-29F6-4E50-B6BA-B98088900EA7}" destId="{834187DB-55C2-477F-9E9A-09EAD60568F0}" srcOrd="0" destOrd="0" presId="urn:microsoft.com/office/officeart/2008/layout/VerticalCurvedList"/>
    <dgm:cxn modelId="{9A5512F0-D6FB-4237-B92E-25B56BB97E94}" type="presParOf" srcId="{80D8CEB7-8206-472D-B5CE-2A29018A8D5F}" destId="{FA4BD5D4-E318-46E1-BA30-146CE4180CD4}" srcOrd="7" destOrd="0" presId="urn:microsoft.com/office/officeart/2008/layout/VerticalCurvedList"/>
    <dgm:cxn modelId="{1585120D-2800-45E8-8BD1-D20D23935D4C}" type="presParOf" srcId="{80D8CEB7-8206-472D-B5CE-2A29018A8D5F}" destId="{A0D860C8-A9F0-4936-BC47-B8616A5D7830}" srcOrd="8" destOrd="0" presId="urn:microsoft.com/office/officeart/2008/layout/VerticalCurvedList"/>
    <dgm:cxn modelId="{A473C1C1-6FE7-4F8F-9805-09507900531F}" type="presParOf" srcId="{A0D860C8-A9F0-4936-BC47-B8616A5D7830}" destId="{1B8D1C2C-8EC7-43EC-B921-F6C153AFC3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4642F-231B-47E5-A0AD-F0F93B39E1DA}" type="doc">
      <dgm:prSet loTypeId="urn:microsoft.com/office/officeart/2008/layout/VerticalCurvedList" loCatId="list" qsTypeId="urn:microsoft.com/office/officeart/2005/8/quickstyle/simple1" qsCatId="simple" csTypeId="urn:microsoft.com/office/officeart/2005/8/colors/colorful2" csCatId="colorful"/>
      <dgm:spPr/>
      <dgm:t>
        <a:bodyPr/>
        <a:lstStyle/>
        <a:p>
          <a:endParaRPr lang="en-US"/>
        </a:p>
      </dgm:t>
    </dgm:pt>
    <dgm:pt modelId="{991DE1A6-5E00-44C1-90F2-C6A006861642}">
      <dgm:prSet/>
      <dgm:spPr/>
      <dgm:t>
        <a:bodyPr/>
        <a:lstStyle/>
        <a:p>
          <a:pPr rtl="0"/>
          <a:r>
            <a:rPr lang="en-US" b="0" i="0" dirty="0" smtClean="0"/>
            <a:t>misrepresentation or suppression of facts; </a:t>
          </a:r>
          <a:endParaRPr lang="en-IN" dirty="0"/>
        </a:p>
      </dgm:t>
    </dgm:pt>
    <dgm:pt modelId="{742EC585-2D2A-41F0-ADBE-80BF5B1E1DEC}" type="parTrans" cxnId="{35FC2C23-80A0-47C1-A878-F4FBC6AD50C6}">
      <dgm:prSet/>
      <dgm:spPr/>
      <dgm:t>
        <a:bodyPr/>
        <a:lstStyle/>
        <a:p>
          <a:endParaRPr lang="en-US"/>
        </a:p>
      </dgm:t>
    </dgm:pt>
    <dgm:pt modelId="{3BB5688B-0864-449E-BF4D-BAC57C0E66C6}" type="sibTrans" cxnId="{35FC2C23-80A0-47C1-A878-F4FBC6AD50C6}">
      <dgm:prSet/>
      <dgm:spPr/>
      <dgm:t>
        <a:bodyPr/>
        <a:lstStyle/>
        <a:p>
          <a:endParaRPr lang="en-US"/>
        </a:p>
      </dgm:t>
    </dgm:pt>
    <dgm:pt modelId="{C6792B53-7116-4A01-91A9-0C7BABD408E7}">
      <dgm:prSet/>
      <dgm:spPr/>
      <dgm:t>
        <a:bodyPr/>
        <a:lstStyle/>
        <a:p>
          <a:pPr rtl="0"/>
          <a:r>
            <a:rPr lang="en-US" b="0" i="0" smtClean="0"/>
            <a:t>failure to record investments in the books of account; </a:t>
          </a:r>
          <a:endParaRPr lang="en-IN"/>
        </a:p>
      </dgm:t>
    </dgm:pt>
    <dgm:pt modelId="{20835475-A1D6-4E02-ACCA-1D4470968CE3}" type="parTrans" cxnId="{AC76C3AE-C366-4314-97FF-8E9227086889}">
      <dgm:prSet/>
      <dgm:spPr/>
      <dgm:t>
        <a:bodyPr/>
        <a:lstStyle/>
        <a:p>
          <a:endParaRPr lang="en-US"/>
        </a:p>
      </dgm:t>
    </dgm:pt>
    <dgm:pt modelId="{F83C4607-DA4C-4565-BE6D-80096897DA05}" type="sibTrans" cxnId="{AC76C3AE-C366-4314-97FF-8E9227086889}">
      <dgm:prSet/>
      <dgm:spPr/>
      <dgm:t>
        <a:bodyPr/>
        <a:lstStyle/>
        <a:p>
          <a:endParaRPr lang="en-US"/>
        </a:p>
      </dgm:t>
    </dgm:pt>
    <dgm:pt modelId="{E1AF5198-8C70-4362-BE68-970FB7A3F1B9}">
      <dgm:prSet/>
      <dgm:spPr/>
      <dgm:t>
        <a:bodyPr/>
        <a:lstStyle/>
        <a:p>
          <a:pPr rtl="0"/>
          <a:r>
            <a:rPr lang="en-US" b="0" i="0" dirty="0" smtClean="0"/>
            <a:t>claim of expenditure not substantiated by any evidence; </a:t>
          </a:r>
          <a:endParaRPr lang="en-IN" dirty="0"/>
        </a:p>
      </dgm:t>
    </dgm:pt>
    <dgm:pt modelId="{11280FA1-DE87-4E61-83C7-134D19714FC3}" type="parTrans" cxnId="{8D588EBB-F6F3-4B7A-B578-1A7CCAD69B47}">
      <dgm:prSet/>
      <dgm:spPr/>
      <dgm:t>
        <a:bodyPr/>
        <a:lstStyle/>
        <a:p>
          <a:endParaRPr lang="en-US"/>
        </a:p>
      </dgm:t>
    </dgm:pt>
    <dgm:pt modelId="{E1E08534-78BA-4A2A-82A4-394C59FBFE51}" type="sibTrans" cxnId="{8D588EBB-F6F3-4B7A-B578-1A7CCAD69B47}">
      <dgm:prSet/>
      <dgm:spPr/>
      <dgm:t>
        <a:bodyPr/>
        <a:lstStyle/>
        <a:p>
          <a:endParaRPr lang="en-US"/>
        </a:p>
      </dgm:t>
    </dgm:pt>
    <dgm:pt modelId="{4C3BB597-8ABE-457E-9AF8-B445E2E26B4B}">
      <dgm:prSet/>
      <dgm:spPr/>
      <dgm:t>
        <a:bodyPr/>
        <a:lstStyle/>
        <a:p>
          <a:pPr rtl="0"/>
          <a:r>
            <a:rPr lang="en-US" b="0" i="0" smtClean="0"/>
            <a:t>recording of any false entry in the books of account; </a:t>
          </a:r>
          <a:endParaRPr lang="en-IN"/>
        </a:p>
      </dgm:t>
    </dgm:pt>
    <dgm:pt modelId="{D54182D6-0740-4436-8EF8-CECC79BC0B1F}" type="parTrans" cxnId="{00F8BA64-114F-469D-8284-0055B760F626}">
      <dgm:prSet/>
      <dgm:spPr/>
      <dgm:t>
        <a:bodyPr/>
        <a:lstStyle/>
        <a:p>
          <a:endParaRPr lang="en-US"/>
        </a:p>
      </dgm:t>
    </dgm:pt>
    <dgm:pt modelId="{F9D058DE-3993-41B7-B59E-4024F6690090}" type="sibTrans" cxnId="{00F8BA64-114F-469D-8284-0055B760F626}">
      <dgm:prSet/>
      <dgm:spPr/>
      <dgm:t>
        <a:bodyPr/>
        <a:lstStyle/>
        <a:p>
          <a:endParaRPr lang="en-US"/>
        </a:p>
      </dgm:t>
    </dgm:pt>
    <dgm:pt modelId="{5C30081C-74FA-4277-8F94-8A117DA68F55}">
      <dgm:prSet/>
      <dgm:spPr/>
      <dgm:t>
        <a:bodyPr/>
        <a:lstStyle/>
        <a:p>
          <a:pPr rtl="0"/>
          <a:r>
            <a:rPr lang="en-US" b="0" i="0" smtClean="0"/>
            <a:t>failure to record any receipt in books of account having a bearing on total income; and </a:t>
          </a:r>
          <a:endParaRPr lang="en-IN"/>
        </a:p>
      </dgm:t>
    </dgm:pt>
    <dgm:pt modelId="{7CC5B7B3-FA82-40CE-924E-61B977689C02}" type="parTrans" cxnId="{CBF21BEC-7292-4018-8549-16069AE19995}">
      <dgm:prSet/>
      <dgm:spPr/>
      <dgm:t>
        <a:bodyPr/>
        <a:lstStyle/>
        <a:p>
          <a:endParaRPr lang="en-US"/>
        </a:p>
      </dgm:t>
    </dgm:pt>
    <dgm:pt modelId="{A9AECA3E-EB6C-42AC-94EC-0AB28F530F51}" type="sibTrans" cxnId="{CBF21BEC-7292-4018-8549-16069AE19995}">
      <dgm:prSet/>
      <dgm:spPr/>
      <dgm:t>
        <a:bodyPr/>
        <a:lstStyle/>
        <a:p>
          <a:endParaRPr lang="en-US"/>
        </a:p>
      </dgm:t>
    </dgm:pt>
    <dgm:pt modelId="{51BB8455-6413-4312-80D2-C8DB3A159AB3}">
      <dgm:prSet/>
      <dgm:spPr/>
      <dgm:t>
        <a:bodyPr/>
        <a:lstStyle/>
        <a:p>
          <a:pPr rtl="0"/>
          <a:r>
            <a:rPr lang="en-US" b="0" i="0" dirty="0" smtClean="0"/>
            <a:t>failure to report any international transaction or any transaction deemed to be an international transaction or any specified domestic transaction, to which the provisions of Chapter X apply.</a:t>
          </a:r>
          <a:endParaRPr lang="en-IN" dirty="0"/>
        </a:p>
      </dgm:t>
    </dgm:pt>
    <dgm:pt modelId="{9A265737-6CC6-4783-96EC-317FD5747EF7}" type="parTrans" cxnId="{491D2E70-A3F7-46CC-B7C9-5016DA0B027F}">
      <dgm:prSet/>
      <dgm:spPr/>
      <dgm:t>
        <a:bodyPr/>
        <a:lstStyle/>
        <a:p>
          <a:endParaRPr lang="en-US"/>
        </a:p>
      </dgm:t>
    </dgm:pt>
    <dgm:pt modelId="{EDAAAAE9-AD76-4078-A5E8-14C48473C9F3}" type="sibTrans" cxnId="{491D2E70-A3F7-46CC-B7C9-5016DA0B027F}">
      <dgm:prSet/>
      <dgm:spPr/>
      <dgm:t>
        <a:bodyPr/>
        <a:lstStyle/>
        <a:p>
          <a:endParaRPr lang="en-US"/>
        </a:p>
      </dgm:t>
    </dgm:pt>
    <dgm:pt modelId="{1BD730BE-AA48-4BF3-B808-DC6FB69B5603}" type="pres">
      <dgm:prSet presAssocID="{A834642F-231B-47E5-A0AD-F0F93B39E1DA}" presName="Name0" presStyleCnt="0">
        <dgm:presLayoutVars>
          <dgm:chMax val="7"/>
          <dgm:chPref val="7"/>
          <dgm:dir/>
        </dgm:presLayoutVars>
      </dgm:prSet>
      <dgm:spPr/>
      <dgm:t>
        <a:bodyPr/>
        <a:lstStyle/>
        <a:p>
          <a:endParaRPr lang="en-US"/>
        </a:p>
      </dgm:t>
    </dgm:pt>
    <dgm:pt modelId="{DBBF4AD4-1002-4A40-B50A-2CCF25B5A5D7}" type="pres">
      <dgm:prSet presAssocID="{A834642F-231B-47E5-A0AD-F0F93B39E1DA}" presName="Name1" presStyleCnt="0"/>
      <dgm:spPr/>
      <dgm:t>
        <a:bodyPr/>
        <a:lstStyle/>
        <a:p>
          <a:endParaRPr lang="en-US"/>
        </a:p>
      </dgm:t>
    </dgm:pt>
    <dgm:pt modelId="{EDEEA030-0E7F-4F0C-9B18-18FCE47443E6}" type="pres">
      <dgm:prSet presAssocID="{A834642F-231B-47E5-A0AD-F0F93B39E1DA}" presName="cycle" presStyleCnt="0"/>
      <dgm:spPr/>
      <dgm:t>
        <a:bodyPr/>
        <a:lstStyle/>
        <a:p>
          <a:endParaRPr lang="en-US"/>
        </a:p>
      </dgm:t>
    </dgm:pt>
    <dgm:pt modelId="{35AD6B09-7128-4C77-B0DC-EDDC072A087B}" type="pres">
      <dgm:prSet presAssocID="{A834642F-231B-47E5-A0AD-F0F93B39E1DA}" presName="srcNode" presStyleLbl="node1" presStyleIdx="0" presStyleCnt="6"/>
      <dgm:spPr/>
      <dgm:t>
        <a:bodyPr/>
        <a:lstStyle/>
        <a:p>
          <a:endParaRPr lang="en-US"/>
        </a:p>
      </dgm:t>
    </dgm:pt>
    <dgm:pt modelId="{5F9CA88E-1149-4E6A-A967-5AA22DF2ED49}" type="pres">
      <dgm:prSet presAssocID="{A834642F-231B-47E5-A0AD-F0F93B39E1DA}" presName="conn" presStyleLbl="parChTrans1D2" presStyleIdx="0" presStyleCnt="1"/>
      <dgm:spPr/>
      <dgm:t>
        <a:bodyPr/>
        <a:lstStyle/>
        <a:p>
          <a:endParaRPr lang="en-US"/>
        </a:p>
      </dgm:t>
    </dgm:pt>
    <dgm:pt modelId="{FF8FE3EF-C013-45B8-B667-02B2ABC8F69C}" type="pres">
      <dgm:prSet presAssocID="{A834642F-231B-47E5-A0AD-F0F93B39E1DA}" presName="extraNode" presStyleLbl="node1" presStyleIdx="0" presStyleCnt="6"/>
      <dgm:spPr/>
      <dgm:t>
        <a:bodyPr/>
        <a:lstStyle/>
        <a:p>
          <a:endParaRPr lang="en-US"/>
        </a:p>
      </dgm:t>
    </dgm:pt>
    <dgm:pt modelId="{88222B47-749D-44AC-8B82-63F4422690EF}" type="pres">
      <dgm:prSet presAssocID="{A834642F-231B-47E5-A0AD-F0F93B39E1DA}" presName="dstNode" presStyleLbl="node1" presStyleIdx="0" presStyleCnt="6"/>
      <dgm:spPr/>
      <dgm:t>
        <a:bodyPr/>
        <a:lstStyle/>
        <a:p>
          <a:endParaRPr lang="en-US"/>
        </a:p>
      </dgm:t>
    </dgm:pt>
    <dgm:pt modelId="{BC879A53-48C7-4E54-B514-C837A0576F5E}" type="pres">
      <dgm:prSet presAssocID="{991DE1A6-5E00-44C1-90F2-C6A006861642}" presName="text_1" presStyleLbl="node1" presStyleIdx="0" presStyleCnt="6">
        <dgm:presLayoutVars>
          <dgm:bulletEnabled val="1"/>
        </dgm:presLayoutVars>
      </dgm:prSet>
      <dgm:spPr/>
      <dgm:t>
        <a:bodyPr/>
        <a:lstStyle/>
        <a:p>
          <a:endParaRPr lang="en-US"/>
        </a:p>
      </dgm:t>
    </dgm:pt>
    <dgm:pt modelId="{95F5B308-1381-4E18-97DE-7B5D9CF2A170}" type="pres">
      <dgm:prSet presAssocID="{991DE1A6-5E00-44C1-90F2-C6A006861642}" presName="accent_1" presStyleCnt="0"/>
      <dgm:spPr/>
      <dgm:t>
        <a:bodyPr/>
        <a:lstStyle/>
        <a:p>
          <a:endParaRPr lang="en-US"/>
        </a:p>
      </dgm:t>
    </dgm:pt>
    <dgm:pt modelId="{25CBA074-017F-40F3-9583-7007F96DFCB8}" type="pres">
      <dgm:prSet presAssocID="{991DE1A6-5E00-44C1-90F2-C6A006861642}" presName="accentRepeatNode" presStyleLbl="solidFgAcc1" presStyleIdx="0" presStyleCnt="6"/>
      <dgm:spPr/>
      <dgm:t>
        <a:bodyPr/>
        <a:lstStyle/>
        <a:p>
          <a:endParaRPr lang="en-US"/>
        </a:p>
      </dgm:t>
    </dgm:pt>
    <dgm:pt modelId="{1EA4D359-62DB-42D7-A387-ABFF62812350}" type="pres">
      <dgm:prSet presAssocID="{C6792B53-7116-4A01-91A9-0C7BABD408E7}" presName="text_2" presStyleLbl="node1" presStyleIdx="1" presStyleCnt="6">
        <dgm:presLayoutVars>
          <dgm:bulletEnabled val="1"/>
        </dgm:presLayoutVars>
      </dgm:prSet>
      <dgm:spPr/>
      <dgm:t>
        <a:bodyPr/>
        <a:lstStyle/>
        <a:p>
          <a:endParaRPr lang="en-US"/>
        </a:p>
      </dgm:t>
    </dgm:pt>
    <dgm:pt modelId="{CE05DB75-A53E-4BFC-9210-886D4492E1A9}" type="pres">
      <dgm:prSet presAssocID="{C6792B53-7116-4A01-91A9-0C7BABD408E7}" presName="accent_2" presStyleCnt="0"/>
      <dgm:spPr/>
      <dgm:t>
        <a:bodyPr/>
        <a:lstStyle/>
        <a:p>
          <a:endParaRPr lang="en-US"/>
        </a:p>
      </dgm:t>
    </dgm:pt>
    <dgm:pt modelId="{2D6C5ADB-C46F-4A22-B5BC-65872A84289F}" type="pres">
      <dgm:prSet presAssocID="{C6792B53-7116-4A01-91A9-0C7BABD408E7}" presName="accentRepeatNode" presStyleLbl="solidFgAcc1" presStyleIdx="1" presStyleCnt="6"/>
      <dgm:spPr/>
      <dgm:t>
        <a:bodyPr/>
        <a:lstStyle/>
        <a:p>
          <a:endParaRPr lang="en-US"/>
        </a:p>
      </dgm:t>
    </dgm:pt>
    <dgm:pt modelId="{32876BCC-4A03-4DA0-BA01-2D9017AF3BA1}" type="pres">
      <dgm:prSet presAssocID="{E1AF5198-8C70-4362-BE68-970FB7A3F1B9}" presName="text_3" presStyleLbl="node1" presStyleIdx="2" presStyleCnt="6">
        <dgm:presLayoutVars>
          <dgm:bulletEnabled val="1"/>
        </dgm:presLayoutVars>
      </dgm:prSet>
      <dgm:spPr/>
      <dgm:t>
        <a:bodyPr/>
        <a:lstStyle/>
        <a:p>
          <a:endParaRPr lang="en-US"/>
        </a:p>
      </dgm:t>
    </dgm:pt>
    <dgm:pt modelId="{F263B8EF-C368-4D3D-81C2-E68B5D9E492C}" type="pres">
      <dgm:prSet presAssocID="{E1AF5198-8C70-4362-BE68-970FB7A3F1B9}" presName="accent_3" presStyleCnt="0"/>
      <dgm:spPr/>
      <dgm:t>
        <a:bodyPr/>
        <a:lstStyle/>
        <a:p>
          <a:endParaRPr lang="en-US"/>
        </a:p>
      </dgm:t>
    </dgm:pt>
    <dgm:pt modelId="{AA684C20-63FB-4364-BE63-51F3ABD8C6D4}" type="pres">
      <dgm:prSet presAssocID="{E1AF5198-8C70-4362-BE68-970FB7A3F1B9}" presName="accentRepeatNode" presStyleLbl="solidFgAcc1" presStyleIdx="2" presStyleCnt="6"/>
      <dgm:spPr/>
      <dgm:t>
        <a:bodyPr/>
        <a:lstStyle/>
        <a:p>
          <a:endParaRPr lang="en-US"/>
        </a:p>
      </dgm:t>
    </dgm:pt>
    <dgm:pt modelId="{A21E3C64-6AC0-4601-97F0-8C72CB12A280}" type="pres">
      <dgm:prSet presAssocID="{4C3BB597-8ABE-457E-9AF8-B445E2E26B4B}" presName="text_4" presStyleLbl="node1" presStyleIdx="3" presStyleCnt="6">
        <dgm:presLayoutVars>
          <dgm:bulletEnabled val="1"/>
        </dgm:presLayoutVars>
      </dgm:prSet>
      <dgm:spPr/>
      <dgm:t>
        <a:bodyPr/>
        <a:lstStyle/>
        <a:p>
          <a:endParaRPr lang="en-US"/>
        </a:p>
      </dgm:t>
    </dgm:pt>
    <dgm:pt modelId="{DF3A3546-8D8D-4DB3-AC70-363531CF24B7}" type="pres">
      <dgm:prSet presAssocID="{4C3BB597-8ABE-457E-9AF8-B445E2E26B4B}" presName="accent_4" presStyleCnt="0"/>
      <dgm:spPr/>
      <dgm:t>
        <a:bodyPr/>
        <a:lstStyle/>
        <a:p>
          <a:endParaRPr lang="en-US"/>
        </a:p>
      </dgm:t>
    </dgm:pt>
    <dgm:pt modelId="{DEABDBD4-8D6F-47CF-9214-564CE3ED654E}" type="pres">
      <dgm:prSet presAssocID="{4C3BB597-8ABE-457E-9AF8-B445E2E26B4B}" presName="accentRepeatNode" presStyleLbl="solidFgAcc1" presStyleIdx="3" presStyleCnt="6"/>
      <dgm:spPr/>
      <dgm:t>
        <a:bodyPr/>
        <a:lstStyle/>
        <a:p>
          <a:endParaRPr lang="en-US"/>
        </a:p>
      </dgm:t>
    </dgm:pt>
    <dgm:pt modelId="{121CD8FA-3A8F-4EB6-BBB1-801C52EC876D}" type="pres">
      <dgm:prSet presAssocID="{5C30081C-74FA-4277-8F94-8A117DA68F55}" presName="text_5" presStyleLbl="node1" presStyleIdx="4" presStyleCnt="6">
        <dgm:presLayoutVars>
          <dgm:bulletEnabled val="1"/>
        </dgm:presLayoutVars>
      </dgm:prSet>
      <dgm:spPr/>
      <dgm:t>
        <a:bodyPr/>
        <a:lstStyle/>
        <a:p>
          <a:endParaRPr lang="en-US"/>
        </a:p>
      </dgm:t>
    </dgm:pt>
    <dgm:pt modelId="{D4C08B6C-8D28-4D35-958B-BFEA5E22B86C}" type="pres">
      <dgm:prSet presAssocID="{5C30081C-74FA-4277-8F94-8A117DA68F55}" presName="accent_5" presStyleCnt="0"/>
      <dgm:spPr/>
      <dgm:t>
        <a:bodyPr/>
        <a:lstStyle/>
        <a:p>
          <a:endParaRPr lang="en-US"/>
        </a:p>
      </dgm:t>
    </dgm:pt>
    <dgm:pt modelId="{6F76527B-41C9-438F-B7C0-F11297000024}" type="pres">
      <dgm:prSet presAssocID="{5C30081C-74FA-4277-8F94-8A117DA68F55}" presName="accentRepeatNode" presStyleLbl="solidFgAcc1" presStyleIdx="4" presStyleCnt="6"/>
      <dgm:spPr/>
      <dgm:t>
        <a:bodyPr/>
        <a:lstStyle/>
        <a:p>
          <a:endParaRPr lang="en-US"/>
        </a:p>
      </dgm:t>
    </dgm:pt>
    <dgm:pt modelId="{02C3CBD4-7A6F-432C-BC27-73771B79B862}" type="pres">
      <dgm:prSet presAssocID="{51BB8455-6413-4312-80D2-C8DB3A159AB3}" presName="text_6" presStyleLbl="node1" presStyleIdx="5" presStyleCnt="6">
        <dgm:presLayoutVars>
          <dgm:bulletEnabled val="1"/>
        </dgm:presLayoutVars>
      </dgm:prSet>
      <dgm:spPr/>
      <dgm:t>
        <a:bodyPr/>
        <a:lstStyle/>
        <a:p>
          <a:endParaRPr lang="en-US"/>
        </a:p>
      </dgm:t>
    </dgm:pt>
    <dgm:pt modelId="{8AE1657B-C889-499F-99ED-BEAE23C9CFC4}" type="pres">
      <dgm:prSet presAssocID="{51BB8455-6413-4312-80D2-C8DB3A159AB3}" presName="accent_6" presStyleCnt="0"/>
      <dgm:spPr/>
      <dgm:t>
        <a:bodyPr/>
        <a:lstStyle/>
        <a:p>
          <a:endParaRPr lang="en-US"/>
        </a:p>
      </dgm:t>
    </dgm:pt>
    <dgm:pt modelId="{E669C201-C423-405A-AFCC-D3561659C920}" type="pres">
      <dgm:prSet presAssocID="{51BB8455-6413-4312-80D2-C8DB3A159AB3}" presName="accentRepeatNode" presStyleLbl="solidFgAcc1" presStyleIdx="5" presStyleCnt="6"/>
      <dgm:spPr/>
      <dgm:t>
        <a:bodyPr/>
        <a:lstStyle/>
        <a:p>
          <a:endParaRPr lang="en-US"/>
        </a:p>
      </dgm:t>
    </dgm:pt>
  </dgm:ptLst>
  <dgm:cxnLst>
    <dgm:cxn modelId="{AB9E1FC4-E31C-48CC-B5B5-3EB108B39FDE}" type="presOf" srcId="{5C30081C-74FA-4277-8F94-8A117DA68F55}" destId="{121CD8FA-3A8F-4EB6-BBB1-801C52EC876D}" srcOrd="0" destOrd="0" presId="urn:microsoft.com/office/officeart/2008/layout/VerticalCurvedList"/>
    <dgm:cxn modelId="{86F13862-B229-403F-8E6F-01E1E86683C2}" type="presOf" srcId="{C6792B53-7116-4A01-91A9-0C7BABD408E7}" destId="{1EA4D359-62DB-42D7-A387-ABFF62812350}" srcOrd="0" destOrd="0" presId="urn:microsoft.com/office/officeart/2008/layout/VerticalCurvedList"/>
    <dgm:cxn modelId="{35B53B01-D6A8-492B-99F5-524CF7736A62}" type="presOf" srcId="{3BB5688B-0864-449E-BF4D-BAC57C0E66C6}" destId="{5F9CA88E-1149-4E6A-A967-5AA22DF2ED49}" srcOrd="0" destOrd="0" presId="urn:microsoft.com/office/officeart/2008/layout/VerticalCurvedList"/>
    <dgm:cxn modelId="{35FC2C23-80A0-47C1-A878-F4FBC6AD50C6}" srcId="{A834642F-231B-47E5-A0AD-F0F93B39E1DA}" destId="{991DE1A6-5E00-44C1-90F2-C6A006861642}" srcOrd="0" destOrd="0" parTransId="{742EC585-2D2A-41F0-ADBE-80BF5B1E1DEC}" sibTransId="{3BB5688B-0864-449E-BF4D-BAC57C0E66C6}"/>
    <dgm:cxn modelId="{8FD528B0-7249-4190-AFA3-7F56BBD39A28}" type="presOf" srcId="{A834642F-231B-47E5-A0AD-F0F93B39E1DA}" destId="{1BD730BE-AA48-4BF3-B808-DC6FB69B5603}" srcOrd="0" destOrd="0" presId="urn:microsoft.com/office/officeart/2008/layout/VerticalCurvedList"/>
    <dgm:cxn modelId="{491D2E70-A3F7-46CC-B7C9-5016DA0B027F}" srcId="{A834642F-231B-47E5-A0AD-F0F93B39E1DA}" destId="{51BB8455-6413-4312-80D2-C8DB3A159AB3}" srcOrd="5" destOrd="0" parTransId="{9A265737-6CC6-4783-96EC-317FD5747EF7}" sibTransId="{EDAAAAE9-AD76-4078-A5E8-14C48473C9F3}"/>
    <dgm:cxn modelId="{271943F3-A0E6-487B-B170-D8FD5763DE33}" type="presOf" srcId="{E1AF5198-8C70-4362-BE68-970FB7A3F1B9}" destId="{32876BCC-4A03-4DA0-BA01-2D9017AF3BA1}" srcOrd="0" destOrd="0" presId="urn:microsoft.com/office/officeart/2008/layout/VerticalCurvedList"/>
    <dgm:cxn modelId="{E75222EE-6705-416F-B010-79A90B37AF44}" type="presOf" srcId="{51BB8455-6413-4312-80D2-C8DB3A159AB3}" destId="{02C3CBD4-7A6F-432C-BC27-73771B79B862}" srcOrd="0" destOrd="0" presId="urn:microsoft.com/office/officeart/2008/layout/VerticalCurvedList"/>
    <dgm:cxn modelId="{8D588EBB-F6F3-4B7A-B578-1A7CCAD69B47}" srcId="{A834642F-231B-47E5-A0AD-F0F93B39E1DA}" destId="{E1AF5198-8C70-4362-BE68-970FB7A3F1B9}" srcOrd="2" destOrd="0" parTransId="{11280FA1-DE87-4E61-83C7-134D19714FC3}" sibTransId="{E1E08534-78BA-4A2A-82A4-394C59FBFE51}"/>
    <dgm:cxn modelId="{00F8BA64-114F-469D-8284-0055B760F626}" srcId="{A834642F-231B-47E5-A0AD-F0F93B39E1DA}" destId="{4C3BB597-8ABE-457E-9AF8-B445E2E26B4B}" srcOrd="3" destOrd="0" parTransId="{D54182D6-0740-4436-8EF8-CECC79BC0B1F}" sibTransId="{F9D058DE-3993-41B7-B59E-4024F6690090}"/>
    <dgm:cxn modelId="{9E70F0AC-0592-49BF-B51D-338D0CA6EF63}" type="presOf" srcId="{4C3BB597-8ABE-457E-9AF8-B445E2E26B4B}" destId="{A21E3C64-6AC0-4601-97F0-8C72CB12A280}" srcOrd="0" destOrd="0" presId="urn:microsoft.com/office/officeart/2008/layout/VerticalCurvedList"/>
    <dgm:cxn modelId="{AC76C3AE-C366-4314-97FF-8E9227086889}" srcId="{A834642F-231B-47E5-A0AD-F0F93B39E1DA}" destId="{C6792B53-7116-4A01-91A9-0C7BABD408E7}" srcOrd="1" destOrd="0" parTransId="{20835475-A1D6-4E02-ACCA-1D4470968CE3}" sibTransId="{F83C4607-DA4C-4565-BE6D-80096897DA05}"/>
    <dgm:cxn modelId="{01BF0F03-60B9-4E73-9BFD-C89B12A83677}" type="presOf" srcId="{991DE1A6-5E00-44C1-90F2-C6A006861642}" destId="{BC879A53-48C7-4E54-B514-C837A0576F5E}" srcOrd="0" destOrd="0" presId="urn:microsoft.com/office/officeart/2008/layout/VerticalCurvedList"/>
    <dgm:cxn modelId="{CBF21BEC-7292-4018-8549-16069AE19995}" srcId="{A834642F-231B-47E5-A0AD-F0F93B39E1DA}" destId="{5C30081C-74FA-4277-8F94-8A117DA68F55}" srcOrd="4" destOrd="0" parTransId="{7CC5B7B3-FA82-40CE-924E-61B977689C02}" sibTransId="{A9AECA3E-EB6C-42AC-94EC-0AB28F530F51}"/>
    <dgm:cxn modelId="{45DD2981-FC34-4077-91A3-3880560E0218}" type="presParOf" srcId="{1BD730BE-AA48-4BF3-B808-DC6FB69B5603}" destId="{DBBF4AD4-1002-4A40-B50A-2CCF25B5A5D7}" srcOrd="0" destOrd="0" presId="urn:microsoft.com/office/officeart/2008/layout/VerticalCurvedList"/>
    <dgm:cxn modelId="{6020983C-FFCE-4A11-9894-23F4405D68AB}" type="presParOf" srcId="{DBBF4AD4-1002-4A40-B50A-2CCF25B5A5D7}" destId="{EDEEA030-0E7F-4F0C-9B18-18FCE47443E6}" srcOrd="0" destOrd="0" presId="urn:microsoft.com/office/officeart/2008/layout/VerticalCurvedList"/>
    <dgm:cxn modelId="{64AA2D27-2B6C-4EFD-9E71-715B337B30E2}" type="presParOf" srcId="{EDEEA030-0E7F-4F0C-9B18-18FCE47443E6}" destId="{35AD6B09-7128-4C77-B0DC-EDDC072A087B}" srcOrd="0" destOrd="0" presId="urn:microsoft.com/office/officeart/2008/layout/VerticalCurvedList"/>
    <dgm:cxn modelId="{F0890676-3C52-4A64-8086-A6DC07A5C819}" type="presParOf" srcId="{EDEEA030-0E7F-4F0C-9B18-18FCE47443E6}" destId="{5F9CA88E-1149-4E6A-A967-5AA22DF2ED49}" srcOrd="1" destOrd="0" presId="urn:microsoft.com/office/officeart/2008/layout/VerticalCurvedList"/>
    <dgm:cxn modelId="{A645C5A5-8331-4B46-8ABF-B092D76D67AE}" type="presParOf" srcId="{EDEEA030-0E7F-4F0C-9B18-18FCE47443E6}" destId="{FF8FE3EF-C013-45B8-B667-02B2ABC8F69C}" srcOrd="2" destOrd="0" presId="urn:microsoft.com/office/officeart/2008/layout/VerticalCurvedList"/>
    <dgm:cxn modelId="{F7BCB32E-4E58-47C2-82D4-E67E23899F4A}" type="presParOf" srcId="{EDEEA030-0E7F-4F0C-9B18-18FCE47443E6}" destId="{88222B47-749D-44AC-8B82-63F4422690EF}" srcOrd="3" destOrd="0" presId="urn:microsoft.com/office/officeart/2008/layout/VerticalCurvedList"/>
    <dgm:cxn modelId="{439EA56F-45E2-4247-8AC5-C276F5334F2F}" type="presParOf" srcId="{DBBF4AD4-1002-4A40-B50A-2CCF25B5A5D7}" destId="{BC879A53-48C7-4E54-B514-C837A0576F5E}" srcOrd="1" destOrd="0" presId="urn:microsoft.com/office/officeart/2008/layout/VerticalCurvedList"/>
    <dgm:cxn modelId="{D50A357D-7126-4183-9A65-AAAF24A7872F}" type="presParOf" srcId="{DBBF4AD4-1002-4A40-B50A-2CCF25B5A5D7}" destId="{95F5B308-1381-4E18-97DE-7B5D9CF2A170}" srcOrd="2" destOrd="0" presId="urn:microsoft.com/office/officeart/2008/layout/VerticalCurvedList"/>
    <dgm:cxn modelId="{DCEFAA7A-62B0-464F-A347-C2B4A6AAAE18}" type="presParOf" srcId="{95F5B308-1381-4E18-97DE-7B5D9CF2A170}" destId="{25CBA074-017F-40F3-9583-7007F96DFCB8}" srcOrd="0" destOrd="0" presId="urn:microsoft.com/office/officeart/2008/layout/VerticalCurvedList"/>
    <dgm:cxn modelId="{F49DC182-A547-4B73-A773-C25FCA8A4C8F}" type="presParOf" srcId="{DBBF4AD4-1002-4A40-B50A-2CCF25B5A5D7}" destId="{1EA4D359-62DB-42D7-A387-ABFF62812350}" srcOrd="3" destOrd="0" presId="urn:microsoft.com/office/officeart/2008/layout/VerticalCurvedList"/>
    <dgm:cxn modelId="{73B7A556-6710-43BB-A5F0-226145C64CD8}" type="presParOf" srcId="{DBBF4AD4-1002-4A40-B50A-2CCF25B5A5D7}" destId="{CE05DB75-A53E-4BFC-9210-886D4492E1A9}" srcOrd="4" destOrd="0" presId="urn:microsoft.com/office/officeart/2008/layout/VerticalCurvedList"/>
    <dgm:cxn modelId="{6673C6E5-3143-4EE7-94D7-6E2964ECFC0C}" type="presParOf" srcId="{CE05DB75-A53E-4BFC-9210-886D4492E1A9}" destId="{2D6C5ADB-C46F-4A22-B5BC-65872A84289F}" srcOrd="0" destOrd="0" presId="urn:microsoft.com/office/officeart/2008/layout/VerticalCurvedList"/>
    <dgm:cxn modelId="{FCAC6D8E-3CC2-4D0A-BE67-66926EA35098}" type="presParOf" srcId="{DBBF4AD4-1002-4A40-B50A-2CCF25B5A5D7}" destId="{32876BCC-4A03-4DA0-BA01-2D9017AF3BA1}" srcOrd="5" destOrd="0" presId="urn:microsoft.com/office/officeart/2008/layout/VerticalCurvedList"/>
    <dgm:cxn modelId="{CA87E5E0-D338-40B5-B877-738877AC3FBE}" type="presParOf" srcId="{DBBF4AD4-1002-4A40-B50A-2CCF25B5A5D7}" destId="{F263B8EF-C368-4D3D-81C2-E68B5D9E492C}" srcOrd="6" destOrd="0" presId="urn:microsoft.com/office/officeart/2008/layout/VerticalCurvedList"/>
    <dgm:cxn modelId="{02AE19FF-1177-4840-ABBD-6F22055AEAF3}" type="presParOf" srcId="{F263B8EF-C368-4D3D-81C2-E68B5D9E492C}" destId="{AA684C20-63FB-4364-BE63-51F3ABD8C6D4}" srcOrd="0" destOrd="0" presId="urn:microsoft.com/office/officeart/2008/layout/VerticalCurvedList"/>
    <dgm:cxn modelId="{9CF035B2-6591-4C43-91B7-C38355F6833B}" type="presParOf" srcId="{DBBF4AD4-1002-4A40-B50A-2CCF25B5A5D7}" destId="{A21E3C64-6AC0-4601-97F0-8C72CB12A280}" srcOrd="7" destOrd="0" presId="urn:microsoft.com/office/officeart/2008/layout/VerticalCurvedList"/>
    <dgm:cxn modelId="{04EE7F15-2FA4-4BEB-8955-96311B5319D4}" type="presParOf" srcId="{DBBF4AD4-1002-4A40-B50A-2CCF25B5A5D7}" destId="{DF3A3546-8D8D-4DB3-AC70-363531CF24B7}" srcOrd="8" destOrd="0" presId="urn:microsoft.com/office/officeart/2008/layout/VerticalCurvedList"/>
    <dgm:cxn modelId="{717DC2A8-87E2-47D7-BB9A-B68E4A24F903}" type="presParOf" srcId="{DF3A3546-8D8D-4DB3-AC70-363531CF24B7}" destId="{DEABDBD4-8D6F-47CF-9214-564CE3ED654E}" srcOrd="0" destOrd="0" presId="urn:microsoft.com/office/officeart/2008/layout/VerticalCurvedList"/>
    <dgm:cxn modelId="{1DAB6D1A-A94B-4192-960F-85890C23D5B1}" type="presParOf" srcId="{DBBF4AD4-1002-4A40-B50A-2CCF25B5A5D7}" destId="{121CD8FA-3A8F-4EB6-BBB1-801C52EC876D}" srcOrd="9" destOrd="0" presId="urn:microsoft.com/office/officeart/2008/layout/VerticalCurvedList"/>
    <dgm:cxn modelId="{57F9F924-06A0-4E3D-832A-F3B44209FEC5}" type="presParOf" srcId="{DBBF4AD4-1002-4A40-B50A-2CCF25B5A5D7}" destId="{D4C08B6C-8D28-4D35-958B-BFEA5E22B86C}" srcOrd="10" destOrd="0" presId="urn:microsoft.com/office/officeart/2008/layout/VerticalCurvedList"/>
    <dgm:cxn modelId="{98E92CE8-F345-44C7-8BAB-96F79287F8A4}" type="presParOf" srcId="{D4C08B6C-8D28-4D35-958B-BFEA5E22B86C}" destId="{6F76527B-41C9-438F-B7C0-F11297000024}" srcOrd="0" destOrd="0" presId="urn:microsoft.com/office/officeart/2008/layout/VerticalCurvedList"/>
    <dgm:cxn modelId="{40890961-B8F4-40C4-B961-C24EE1827B94}" type="presParOf" srcId="{DBBF4AD4-1002-4A40-B50A-2CCF25B5A5D7}" destId="{02C3CBD4-7A6F-432C-BC27-73771B79B862}" srcOrd="11" destOrd="0" presId="urn:microsoft.com/office/officeart/2008/layout/VerticalCurvedList"/>
    <dgm:cxn modelId="{E213AEDE-1772-4AA9-B726-2860911FBCC6}" type="presParOf" srcId="{DBBF4AD4-1002-4A40-B50A-2CCF25B5A5D7}" destId="{8AE1657B-C889-499F-99ED-BEAE23C9CFC4}" srcOrd="12" destOrd="0" presId="urn:microsoft.com/office/officeart/2008/layout/VerticalCurvedList"/>
    <dgm:cxn modelId="{36231AF0-2ECB-49FE-AE02-27C8CF2BE6B8}" type="presParOf" srcId="{8AE1657B-C889-499F-99ED-BEAE23C9CFC4}" destId="{E669C201-C423-405A-AFCC-D3561659C9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C85E64-F2E9-4660-8F66-EF59C36C8DD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3210931-D6D1-4A50-995C-FEE264C0FDE4}">
      <dgm:prSet/>
      <dgm:spPr>
        <a:solidFill>
          <a:schemeClr val="accent3">
            <a:lumMod val="40000"/>
            <a:lumOff val="60000"/>
          </a:schemeClr>
        </a:solidFill>
      </dgm:spPr>
      <dgm:t>
        <a:bodyPr/>
        <a:lstStyle/>
        <a:p>
          <a:pPr rtl="0"/>
          <a:r>
            <a:rPr lang="en-US" b="0" i="0" dirty="0" smtClean="0">
              <a:solidFill>
                <a:schemeClr val="tx1"/>
              </a:solidFill>
              <a:latin typeface="Calibri" panose="020F0502020204030204" pitchFamily="34" charset="0"/>
              <a:cs typeface="Calibri" panose="020F0502020204030204" pitchFamily="34" charset="0"/>
            </a:rPr>
            <a:t>Forged or false document such as a fake invoice </a:t>
          </a:r>
          <a:endParaRPr lang="en-IN" dirty="0">
            <a:solidFill>
              <a:schemeClr val="tx1"/>
            </a:solidFill>
            <a:latin typeface="Calibri" panose="020F0502020204030204" pitchFamily="34" charset="0"/>
            <a:cs typeface="Calibri" panose="020F0502020204030204" pitchFamily="34" charset="0"/>
          </a:endParaRPr>
        </a:p>
      </dgm:t>
    </dgm:pt>
    <dgm:pt modelId="{853C7DCC-4A04-4EE6-AA0B-903F95E8A8D7}" type="parTrans" cxnId="{28B33710-4FB8-49E2-81C9-8E1F5EC1D756}">
      <dgm:prSet/>
      <dgm:spPr/>
      <dgm:t>
        <a:bodyPr/>
        <a:lstStyle/>
        <a:p>
          <a:endParaRPr lang="en-US"/>
        </a:p>
      </dgm:t>
    </dgm:pt>
    <dgm:pt modelId="{EB9E309D-370F-4A01-A2CB-E977A3F02403}" type="sibTrans" cxnId="{28B33710-4FB8-49E2-81C9-8E1F5EC1D756}">
      <dgm:prSet/>
      <dgm:spPr/>
      <dgm:t>
        <a:bodyPr/>
        <a:lstStyle/>
        <a:p>
          <a:endParaRPr lang="en-US"/>
        </a:p>
      </dgm:t>
    </dgm:pt>
    <dgm:pt modelId="{EA50808C-3628-4394-BD1B-995B255A94E2}">
      <dgm:prSet/>
      <dgm:spPr>
        <a:solidFill>
          <a:schemeClr val="accent3">
            <a:lumMod val="40000"/>
            <a:lumOff val="60000"/>
          </a:schemeClr>
        </a:solidFill>
      </dgm:spPr>
      <dgm:t>
        <a:bodyPr/>
        <a:lstStyle/>
        <a:p>
          <a:pPr rtl="0"/>
          <a:r>
            <a:rPr lang="en-US" b="0" i="0" dirty="0" smtClean="0">
              <a:solidFill>
                <a:schemeClr val="tx1"/>
              </a:solidFill>
              <a:latin typeface="Calibri" panose="020F0502020204030204" pitchFamily="34" charset="0"/>
              <a:cs typeface="Calibri" panose="020F0502020204030204" pitchFamily="34" charset="0"/>
            </a:rPr>
            <a:t>Any invoice of supply or receipts of goods or services issued by any person without actual supply or receipt of goods or services </a:t>
          </a:r>
          <a:endParaRPr lang="en-IN" dirty="0">
            <a:solidFill>
              <a:schemeClr val="tx1"/>
            </a:solidFill>
            <a:latin typeface="Calibri" panose="020F0502020204030204" pitchFamily="34" charset="0"/>
            <a:cs typeface="Calibri" panose="020F0502020204030204" pitchFamily="34" charset="0"/>
          </a:endParaRPr>
        </a:p>
      </dgm:t>
    </dgm:pt>
    <dgm:pt modelId="{FCBB4626-63FC-4629-B4A2-6F5BDEE28098}" type="parTrans" cxnId="{71DD28F9-27D1-4406-A178-F5C062B92624}">
      <dgm:prSet/>
      <dgm:spPr/>
      <dgm:t>
        <a:bodyPr/>
        <a:lstStyle/>
        <a:p>
          <a:endParaRPr lang="en-US"/>
        </a:p>
      </dgm:t>
    </dgm:pt>
    <dgm:pt modelId="{079DEB16-22AC-4210-B0C1-8C619E3DD55D}" type="sibTrans" cxnId="{71DD28F9-27D1-4406-A178-F5C062B92624}">
      <dgm:prSet/>
      <dgm:spPr/>
      <dgm:t>
        <a:bodyPr/>
        <a:lstStyle/>
        <a:p>
          <a:endParaRPr lang="en-US"/>
        </a:p>
      </dgm:t>
    </dgm:pt>
    <dgm:pt modelId="{F4BDC055-C7DE-450A-9B8D-E5016B77A199}">
      <dgm:prSet/>
      <dgm:spPr>
        <a:solidFill>
          <a:schemeClr val="accent3">
            <a:lumMod val="40000"/>
            <a:lumOff val="60000"/>
          </a:schemeClr>
        </a:solidFill>
      </dgm:spPr>
      <dgm:t>
        <a:bodyPr/>
        <a:lstStyle/>
        <a:p>
          <a:pPr rtl="0"/>
          <a:r>
            <a:rPr lang="en-US" b="0" i="0" dirty="0" smtClean="0">
              <a:solidFill>
                <a:schemeClr val="tx1"/>
              </a:solidFill>
              <a:latin typeface="Calibri" panose="020F0502020204030204" pitchFamily="34" charset="0"/>
              <a:cs typeface="Calibri" panose="020F0502020204030204" pitchFamily="34" charset="0"/>
            </a:rPr>
            <a:t>An invoice in respect of supply or receipt of goods or services or both to or from a person who does not exist</a:t>
          </a:r>
          <a:endParaRPr lang="en-IN" dirty="0">
            <a:solidFill>
              <a:schemeClr val="tx1"/>
            </a:solidFill>
            <a:latin typeface="Calibri" panose="020F0502020204030204" pitchFamily="34" charset="0"/>
            <a:cs typeface="Calibri" panose="020F0502020204030204" pitchFamily="34" charset="0"/>
          </a:endParaRPr>
        </a:p>
      </dgm:t>
    </dgm:pt>
    <dgm:pt modelId="{FB8E60D7-9E8A-4BBE-9B9E-1F3789AD830A}" type="parTrans" cxnId="{941F5E08-881C-491F-BCD6-D739F618DD09}">
      <dgm:prSet/>
      <dgm:spPr/>
      <dgm:t>
        <a:bodyPr/>
        <a:lstStyle/>
        <a:p>
          <a:endParaRPr lang="en-US"/>
        </a:p>
      </dgm:t>
    </dgm:pt>
    <dgm:pt modelId="{2C947898-2841-49F8-ACBB-740E0DD8CF14}" type="sibTrans" cxnId="{941F5E08-881C-491F-BCD6-D739F618DD09}">
      <dgm:prSet/>
      <dgm:spPr/>
      <dgm:t>
        <a:bodyPr/>
        <a:lstStyle/>
        <a:p>
          <a:endParaRPr lang="en-US"/>
        </a:p>
      </dgm:t>
    </dgm:pt>
    <dgm:pt modelId="{8FD7ACB7-6AE1-4995-B63C-AB915BA61569}" type="pres">
      <dgm:prSet presAssocID="{BDC85E64-F2E9-4660-8F66-EF59C36C8DDE}" presName="Name0" presStyleCnt="0">
        <dgm:presLayoutVars>
          <dgm:dir/>
          <dgm:animLvl val="lvl"/>
          <dgm:resizeHandles/>
        </dgm:presLayoutVars>
      </dgm:prSet>
      <dgm:spPr/>
      <dgm:t>
        <a:bodyPr/>
        <a:lstStyle/>
        <a:p>
          <a:endParaRPr lang="en-US"/>
        </a:p>
      </dgm:t>
    </dgm:pt>
    <dgm:pt modelId="{128FEE64-3F70-4521-9DCE-1D23281DA14B}" type="pres">
      <dgm:prSet presAssocID="{83210931-D6D1-4A50-995C-FEE264C0FDE4}" presName="linNode" presStyleCnt="0"/>
      <dgm:spPr/>
    </dgm:pt>
    <dgm:pt modelId="{FA8FAA08-62A6-4D37-A519-2E5EFBF1A973}" type="pres">
      <dgm:prSet presAssocID="{83210931-D6D1-4A50-995C-FEE264C0FDE4}" presName="parentShp" presStyleLbl="node1" presStyleIdx="0" presStyleCnt="3">
        <dgm:presLayoutVars>
          <dgm:bulletEnabled val="1"/>
        </dgm:presLayoutVars>
      </dgm:prSet>
      <dgm:spPr/>
      <dgm:t>
        <a:bodyPr/>
        <a:lstStyle/>
        <a:p>
          <a:endParaRPr lang="en-US"/>
        </a:p>
      </dgm:t>
    </dgm:pt>
    <dgm:pt modelId="{7157F40A-4387-4E82-9EF2-CD5E97940C3A}" type="pres">
      <dgm:prSet presAssocID="{83210931-D6D1-4A50-995C-FEE264C0FDE4}" presName="childShp" presStyleLbl="bgAccFollowNode1" presStyleIdx="0" presStyleCnt="3" custFlipHor="1" custScaleX="13590">
        <dgm:presLayoutVars>
          <dgm:bulletEnabled val="1"/>
        </dgm:presLayoutVars>
      </dgm:prSet>
      <dgm:spPr/>
    </dgm:pt>
    <dgm:pt modelId="{59EA019B-C172-4C9F-8E27-4E1951E77ED6}" type="pres">
      <dgm:prSet presAssocID="{EB9E309D-370F-4A01-A2CB-E977A3F02403}" presName="spacing" presStyleCnt="0"/>
      <dgm:spPr/>
    </dgm:pt>
    <dgm:pt modelId="{83EA2250-D571-43AC-8C12-54E49EF2D723}" type="pres">
      <dgm:prSet presAssocID="{EA50808C-3628-4394-BD1B-995B255A94E2}" presName="linNode" presStyleCnt="0"/>
      <dgm:spPr/>
    </dgm:pt>
    <dgm:pt modelId="{857E1027-5F03-421C-B8E2-D8E6DF6DDFD0}" type="pres">
      <dgm:prSet presAssocID="{EA50808C-3628-4394-BD1B-995B255A94E2}" presName="parentShp" presStyleLbl="node1" presStyleIdx="1" presStyleCnt="3" custScaleX="193241">
        <dgm:presLayoutVars>
          <dgm:bulletEnabled val="1"/>
        </dgm:presLayoutVars>
      </dgm:prSet>
      <dgm:spPr/>
      <dgm:t>
        <a:bodyPr/>
        <a:lstStyle/>
        <a:p>
          <a:endParaRPr lang="en-US"/>
        </a:p>
      </dgm:t>
    </dgm:pt>
    <dgm:pt modelId="{85CBE848-B10D-4755-8B69-D8C57F480528}" type="pres">
      <dgm:prSet presAssocID="{EA50808C-3628-4394-BD1B-995B255A94E2}" presName="childShp" presStyleLbl="bgAccFollowNode1" presStyleIdx="1" presStyleCnt="3" custFlipHor="1" custScaleX="13274">
        <dgm:presLayoutVars>
          <dgm:bulletEnabled val="1"/>
        </dgm:presLayoutVars>
      </dgm:prSet>
      <dgm:spPr/>
    </dgm:pt>
    <dgm:pt modelId="{7B02C35E-BBF5-41C8-8BD1-E158DD9B63E5}" type="pres">
      <dgm:prSet presAssocID="{079DEB16-22AC-4210-B0C1-8C619E3DD55D}" presName="spacing" presStyleCnt="0"/>
      <dgm:spPr/>
    </dgm:pt>
    <dgm:pt modelId="{70A93F1A-8ECF-474A-9298-871A9DF916D1}" type="pres">
      <dgm:prSet presAssocID="{F4BDC055-C7DE-450A-9B8D-E5016B77A199}" presName="linNode" presStyleCnt="0"/>
      <dgm:spPr/>
    </dgm:pt>
    <dgm:pt modelId="{74D2BCDC-A5C2-4D90-A233-5BDC2D0766D4}" type="pres">
      <dgm:prSet presAssocID="{F4BDC055-C7DE-450A-9B8D-E5016B77A199}" presName="parentShp" presStyleLbl="node1" presStyleIdx="2" presStyleCnt="3" custScaleX="220470" custLinFactNeighborX="2164" custLinFactNeighborY="-943">
        <dgm:presLayoutVars>
          <dgm:bulletEnabled val="1"/>
        </dgm:presLayoutVars>
      </dgm:prSet>
      <dgm:spPr/>
      <dgm:t>
        <a:bodyPr/>
        <a:lstStyle/>
        <a:p>
          <a:endParaRPr lang="en-US"/>
        </a:p>
      </dgm:t>
    </dgm:pt>
    <dgm:pt modelId="{66380823-6EED-495D-8FED-77C71506DB4D}" type="pres">
      <dgm:prSet presAssocID="{F4BDC055-C7DE-450A-9B8D-E5016B77A199}" presName="childShp" presStyleLbl="bgAccFollowNode1" presStyleIdx="2" presStyleCnt="3" custAng="10800000" custScaleX="15139">
        <dgm:presLayoutVars>
          <dgm:bulletEnabled val="1"/>
        </dgm:presLayoutVars>
      </dgm:prSet>
      <dgm:spPr/>
    </dgm:pt>
  </dgm:ptLst>
  <dgm:cxnLst>
    <dgm:cxn modelId="{28B33710-4FB8-49E2-81C9-8E1F5EC1D756}" srcId="{BDC85E64-F2E9-4660-8F66-EF59C36C8DDE}" destId="{83210931-D6D1-4A50-995C-FEE264C0FDE4}" srcOrd="0" destOrd="0" parTransId="{853C7DCC-4A04-4EE6-AA0B-903F95E8A8D7}" sibTransId="{EB9E309D-370F-4A01-A2CB-E977A3F02403}"/>
    <dgm:cxn modelId="{941F5E08-881C-491F-BCD6-D739F618DD09}" srcId="{BDC85E64-F2E9-4660-8F66-EF59C36C8DDE}" destId="{F4BDC055-C7DE-450A-9B8D-E5016B77A199}" srcOrd="2" destOrd="0" parTransId="{FB8E60D7-9E8A-4BBE-9B9E-1F3789AD830A}" sibTransId="{2C947898-2841-49F8-ACBB-740E0DD8CF14}"/>
    <dgm:cxn modelId="{F60C23CA-D46F-4303-A1D0-20C11A5D3E5A}" type="presOf" srcId="{EA50808C-3628-4394-BD1B-995B255A94E2}" destId="{857E1027-5F03-421C-B8E2-D8E6DF6DDFD0}" srcOrd="0" destOrd="0" presId="urn:microsoft.com/office/officeart/2005/8/layout/vList6"/>
    <dgm:cxn modelId="{71DD28F9-27D1-4406-A178-F5C062B92624}" srcId="{BDC85E64-F2E9-4660-8F66-EF59C36C8DDE}" destId="{EA50808C-3628-4394-BD1B-995B255A94E2}" srcOrd="1" destOrd="0" parTransId="{FCBB4626-63FC-4629-B4A2-6F5BDEE28098}" sibTransId="{079DEB16-22AC-4210-B0C1-8C619E3DD55D}"/>
    <dgm:cxn modelId="{417594F0-2DFD-4ED5-BBF2-9085A10D6627}" type="presOf" srcId="{83210931-D6D1-4A50-995C-FEE264C0FDE4}" destId="{FA8FAA08-62A6-4D37-A519-2E5EFBF1A973}" srcOrd="0" destOrd="0" presId="urn:microsoft.com/office/officeart/2005/8/layout/vList6"/>
    <dgm:cxn modelId="{25533BC2-C840-4DE4-A876-6B823DEBCBB2}" type="presOf" srcId="{F4BDC055-C7DE-450A-9B8D-E5016B77A199}" destId="{74D2BCDC-A5C2-4D90-A233-5BDC2D0766D4}" srcOrd="0" destOrd="0" presId="urn:microsoft.com/office/officeart/2005/8/layout/vList6"/>
    <dgm:cxn modelId="{4214461A-948D-4A0C-A324-8DA0FDE9DEA4}" type="presOf" srcId="{BDC85E64-F2E9-4660-8F66-EF59C36C8DDE}" destId="{8FD7ACB7-6AE1-4995-B63C-AB915BA61569}" srcOrd="0" destOrd="0" presId="urn:microsoft.com/office/officeart/2005/8/layout/vList6"/>
    <dgm:cxn modelId="{F6A0FBAC-3CF0-4A6B-893B-07BAF93ED003}" type="presParOf" srcId="{8FD7ACB7-6AE1-4995-B63C-AB915BA61569}" destId="{128FEE64-3F70-4521-9DCE-1D23281DA14B}" srcOrd="0" destOrd="0" presId="urn:microsoft.com/office/officeart/2005/8/layout/vList6"/>
    <dgm:cxn modelId="{CBFCE7C8-908B-45A0-9B02-181FDE343470}" type="presParOf" srcId="{128FEE64-3F70-4521-9DCE-1D23281DA14B}" destId="{FA8FAA08-62A6-4D37-A519-2E5EFBF1A973}" srcOrd="0" destOrd="0" presId="urn:microsoft.com/office/officeart/2005/8/layout/vList6"/>
    <dgm:cxn modelId="{AC4182FD-AAEE-4C05-AA61-D06AF9A0D72B}" type="presParOf" srcId="{128FEE64-3F70-4521-9DCE-1D23281DA14B}" destId="{7157F40A-4387-4E82-9EF2-CD5E97940C3A}" srcOrd="1" destOrd="0" presId="urn:microsoft.com/office/officeart/2005/8/layout/vList6"/>
    <dgm:cxn modelId="{104C0554-ED09-401F-87CA-1EB7874F3189}" type="presParOf" srcId="{8FD7ACB7-6AE1-4995-B63C-AB915BA61569}" destId="{59EA019B-C172-4C9F-8E27-4E1951E77ED6}" srcOrd="1" destOrd="0" presId="urn:microsoft.com/office/officeart/2005/8/layout/vList6"/>
    <dgm:cxn modelId="{D822C691-5B00-46B4-88CB-0A14C6217DD9}" type="presParOf" srcId="{8FD7ACB7-6AE1-4995-B63C-AB915BA61569}" destId="{83EA2250-D571-43AC-8C12-54E49EF2D723}" srcOrd="2" destOrd="0" presId="urn:microsoft.com/office/officeart/2005/8/layout/vList6"/>
    <dgm:cxn modelId="{C18631DC-C4E7-4750-B929-70A4FDF316A9}" type="presParOf" srcId="{83EA2250-D571-43AC-8C12-54E49EF2D723}" destId="{857E1027-5F03-421C-B8E2-D8E6DF6DDFD0}" srcOrd="0" destOrd="0" presId="urn:microsoft.com/office/officeart/2005/8/layout/vList6"/>
    <dgm:cxn modelId="{DD314829-D27D-4B5F-B565-6E4792114D59}" type="presParOf" srcId="{83EA2250-D571-43AC-8C12-54E49EF2D723}" destId="{85CBE848-B10D-4755-8B69-D8C57F480528}" srcOrd="1" destOrd="0" presId="urn:microsoft.com/office/officeart/2005/8/layout/vList6"/>
    <dgm:cxn modelId="{45E5D8BD-4DE7-41C9-A3A2-DE2794BE0082}" type="presParOf" srcId="{8FD7ACB7-6AE1-4995-B63C-AB915BA61569}" destId="{7B02C35E-BBF5-41C8-8BD1-E158DD9B63E5}" srcOrd="3" destOrd="0" presId="urn:microsoft.com/office/officeart/2005/8/layout/vList6"/>
    <dgm:cxn modelId="{51CE30BF-D958-4CD6-B21F-F9BE2FFF5DC2}" type="presParOf" srcId="{8FD7ACB7-6AE1-4995-B63C-AB915BA61569}" destId="{70A93F1A-8ECF-474A-9298-871A9DF916D1}" srcOrd="4" destOrd="0" presId="urn:microsoft.com/office/officeart/2005/8/layout/vList6"/>
    <dgm:cxn modelId="{1D35A67C-8A1E-41DD-AF71-94826FADB70E}" type="presParOf" srcId="{70A93F1A-8ECF-474A-9298-871A9DF916D1}" destId="{74D2BCDC-A5C2-4D90-A233-5BDC2D0766D4}" srcOrd="0" destOrd="0" presId="urn:microsoft.com/office/officeart/2005/8/layout/vList6"/>
    <dgm:cxn modelId="{25C90EC7-0B77-424C-8785-6A717A749713}" type="presParOf" srcId="{70A93F1A-8ECF-474A-9298-871A9DF916D1}" destId="{66380823-6EED-495D-8FED-77C71506DB4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247602-C676-40C4-8159-A493C664671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09C78518-215E-4C94-93F2-11551344BBD4}">
      <dgm:prSet phldrT="[Text]" custT="1"/>
      <dgm:spPr>
        <a:solidFill>
          <a:srgbClr val="3F5378"/>
        </a:solidFill>
      </dgm:spPr>
      <dgm:t>
        <a:bodyPr anchor="ctr" anchorCtr="0"/>
        <a:lstStyle/>
        <a:p>
          <a:r>
            <a:rPr lang="en-US" sz="2400" b="1" i="0" u="none" strike="noStrike" cap="none" dirty="0" smtClean="0">
              <a:solidFill>
                <a:schemeClr val="bg1"/>
              </a:solidFill>
              <a:latin typeface="Cambria" panose="02040503050406030204" pitchFamily="18" charset="0"/>
              <a:ea typeface="Cambria" panose="02040503050406030204" pitchFamily="18" charset="0"/>
              <a:cs typeface="Arial"/>
              <a:sym typeface="Arial"/>
            </a:rPr>
            <a:t>Under Micro, Small and Medium Enterprises (MSME) sector:</a:t>
          </a:r>
          <a:endParaRPr lang="en-US" sz="2400" b="1" i="0" u="none" strike="noStrike" cap="none" dirty="0">
            <a:solidFill>
              <a:schemeClr val="bg1"/>
            </a:solidFill>
            <a:latin typeface="Cambria" panose="02040503050406030204" pitchFamily="18" charset="0"/>
            <a:ea typeface="Cambria" panose="02040503050406030204" pitchFamily="18" charset="0"/>
            <a:cs typeface="Arial"/>
            <a:sym typeface="Arial"/>
          </a:endParaRPr>
        </a:p>
      </dgm:t>
    </dgm:pt>
    <dgm:pt modelId="{E3E12C27-73A2-47C0-B632-F076AB651DC5}" type="parTrans" cxnId="{B6EE5CA0-5EFA-405E-9BAA-EEB553219B34}">
      <dgm:prSet/>
      <dgm:spPr/>
      <dgm:t>
        <a:bodyPr/>
        <a:lstStyle/>
        <a:p>
          <a:endParaRPr lang="en-US"/>
        </a:p>
      </dgm:t>
    </dgm:pt>
    <dgm:pt modelId="{8FD74395-2CDD-4DEE-9B07-1EE3C006341E}" type="sibTrans" cxnId="{B6EE5CA0-5EFA-405E-9BAA-EEB553219B34}">
      <dgm:prSet/>
      <dgm:spPr/>
      <dgm:t>
        <a:bodyPr/>
        <a:lstStyle/>
        <a:p>
          <a:endParaRPr lang="en-US"/>
        </a:p>
      </dgm:t>
    </dgm:pt>
    <dgm:pt modelId="{B6F82198-B88B-4D4C-8AD2-E33B2E0CC05B}">
      <dgm:prSet phldrT="[Text]" custT="1"/>
      <dgm:spPr>
        <a:solidFill>
          <a:schemeClr val="accent1">
            <a:lumMod val="20000"/>
            <a:lumOff val="80000"/>
          </a:schemeClr>
        </a:solidFill>
      </dgm:spPr>
      <dgm:t>
        <a:bodyPr/>
        <a:lstStyle/>
        <a:p>
          <a:r>
            <a:rPr lang="en-US" sz="2400" b="1" i="0" u="none" strike="noStrike" cap="none" dirty="0" smtClean="0">
              <a:solidFill>
                <a:srgbClr val="000000"/>
              </a:solidFill>
              <a:latin typeface="Cambria" panose="02040503050406030204" pitchFamily="18" charset="0"/>
              <a:ea typeface="Cambria" panose="02040503050406030204" pitchFamily="18" charset="0"/>
              <a:cs typeface="Arial"/>
            </a:rPr>
            <a:t>(</a:t>
          </a:r>
          <a:r>
            <a:rPr lang="en-US" sz="2400" b="1" i="0" u="none" strike="noStrike" cap="none" dirty="0" err="1" smtClean="0">
              <a:solidFill>
                <a:srgbClr val="000000"/>
              </a:solidFill>
              <a:latin typeface="Cambria" panose="02040503050406030204" pitchFamily="18" charset="0"/>
              <a:ea typeface="Cambria" panose="02040503050406030204" pitchFamily="18" charset="0"/>
              <a:cs typeface="Arial"/>
            </a:rPr>
            <a:t>i</a:t>
          </a:r>
          <a:r>
            <a:rPr lang="en-US" sz="2400" b="1" i="0" u="none" strike="noStrike" cap="none" dirty="0" smtClean="0">
              <a:solidFill>
                <a:srgbClr val="000000"/>
              </a:solidFill>
              <a:latin typeface="Cambria" panose="02040503050406030204" pitchFamily="18" charset="0"/>
              <a:ea typeface="Cambria" panose="02040503050406030204" pitchFamily="18" charset="0"/>
              <a:cs typeface="Arial"/>
            </a:rPr>
            <a:t>) Micro &amp; Small Enterprises, </a:t>
          </a:r>
        </a:p>
        <a:p>
          <a:endParaRPr lang="en-US" sz="2400" b="1" i="0" u="none" strike="noStrike" cap="none" dirty="0" smtClean="0">
            <a:solidFill>
              <a:srgbClr val="000000"/>
            </a:solidFill>
            <a:latin typeface="Cambria" panose="02040503050406030204" pitchFamily="18" charset="0"/>
            <a:ea typeface="Cambria" panose="02040503050406030204" pitchFamily="18" charset="0"/>
            <a:cs typeface="Arial"/>
          </a:endParaRPr>
        </a:p>
        <a:p>
          <a:r>
            <a:rPr lang="en-US" sz="2400" b="1" i="0" u="none" strike="noStrike" cap="none" dirty="0" smtClean="0">
              <a:solidFill>
                <a:srgbClr val="000000"/>
              </a:solidFill>
              <a:latin typeface="Cambria" panose="02040503050406030204" pitchFamily="18" charset="0"/>
              <a:ea typeface="Cambria" panose="02040503050406030204" pitchFamily="18" charset="0"/>
              <a:cs typeface="Arial"/>
            </a:rPr>
            <a:t>		and</a:t>
          </a:r>
          <a:endParaRPr lang="en-US" sz="2400" b="1" i="0" u="none" strike="noStrike" cap="none" dirty="0">
            <a:solidFill>
              <a:srgbClr val="000000"/>
            </a:solidFill>
            <a:latin typeface="Cambria" panose="02040503050406030204" pitchFamily="18" charset="0"/>
            <a:ea typeface="Cambria" panose="02040503050406030204" pitchFamily="18" charset="0"/>
            <a:cs typeface="Arial"/>
          </a:endParaRPr>
        </a:p>
      </dgm:t>
    </dgm:pt>
    <dgm:pt modelId="{F222F07D-1608-44FC-96AD-EA771A00D594}" type="parTrans" cxnId="{619488ED-9EDF-41AC-A2D0-5BE7986F4BDF}">
      <dgm:prSet/>
      <dgm:spPr>
        <a:ln>
          <a:solidFill>
            <a:srgbClr val="2A558C"/>
          </a:solidFill>
        </a:ln>
      </dgm:spPr>
      <dgm:t>
        <a:bodyPr/>
        <a:lstStyle/>
        <a:p>
          <a:endParaRPr lang="en-US"/>
        </a:p>
      </dgm:t>
    </dgm:pt>
    <dgm:pt modelId="{88C52A52-60CB-428E-B463-CF19896CEEC5}" type="sibTrans" cxnId="{619488ED-9EDF-41AC-A2D0-5BE7986F4BDF}">
      <dgm:prSet/>
      <dgm:spPr/>
      <dgm:t>
        <a:bodyPr/>
        <a:lstStyle/>
        <a:p>
          <a:endParaRPr lang="en-US"/>
        </a:p>
      </dgm:t>
    </dgm:pt>
    <dgm:pt modelId="{E31E6DF0-BA00-430F-B3AD-2B811A4C4067}">
      <dgm:prSet phldrT="[Text]" custT="1"/>
      <dgm:spPr>
        <a:solidFill>
          <a:schemeClr val="accent1">
            <a:lumMod val="20000"/>
            <a:lumOff val="80000"/>
          </a:schemeClr>
        </a:solidFill>
      </dgm:spPr>
      <dgm:t>
        <a:bodyPr/>
        <a:lstStyle/>
        <a:p>
          <a:r>
            <a:rPr lang="en-US" sz="2400" b="1" i="0" u="none" strike="noStrike" cap="none" dirty="0" smtClean="0">
              <a:solidFill>
                <a:srgbClr val="000000"/>
              </a:solidFill>
              <a:latin typeface="Cambria" panose="02040503050406030204" pitchFamily="18" charset="0"/>
              <a:ea typeface="Cambria" panose="02040503050406030204" pitchFamily="18" charset="0"/>
              <a:cs typeface="Arial"/>
            </a:rPr>
            <a:t>(ii) Enterprises which are dealing in Production &amp; Manufacture of goods.</a:t>
          </a:r>
          <a:endParaRPr lang="en-US" sz="2400" b="1" i="0" u="none" strike="noStrike" cap="none" dirty="0">
            <a:solidFill>
              <a:srgbClr val="000000"/>
            </a:solidFill>
            <a:latin typeface="Cambria" panose="02040503050406030204" pitchFamily="18" charset="0"/>
            <a:ea typeface="Cambria" panose="02040503050406030204" pitchFamily="18" charset="0"/>
            <a:cs typeface="Arial"/>
          </a:endParaRPr>
        </a:p>
      </dgm:t>
    </dgm:pt>
    <dgm:pt modelId="{15DBAA65-6E39-463F-9A2C-795D7FF801BD}" type="parTrans" cxnId="{EEB2DE69-8508-4A1B-AED3-BD00363985EF}">
      <dgm:prSet/>
      <dgm:spPr>
        <a:ln>
          <a:solidFill>
            <a:srgbClr val="2A558C"/>
          </a:solidFill>
        </a:ln>
      </dgm:spPr>
      <dgm:t>
        <a:bodyPr/>
        <a:lstStyle/>
        <a:p>
          <a:endParaRPr lang="en-US"/>
        </a:p>
      </dgm:t>
    </dgm:pt>
    <dgm:pt modelId="{6D783215-6659-428A-B775-47A83BDE9EA6}" type="sibTrans" cxnId="{EEB2DE69-8508-4A1B-AED3-BD00363985EF}">
      <dgm:prSet/>
      <dgm:spPr/>
      <dgm:t>
        <a:bodyPr/>
        <a:lstStyle/>
        <a:p>
          <a:endParaRPr lang="en-US"/>
        </a:p>
      </dgm:t>
    </dgm:pt>
    <dgm:pt modelId="{1B486776-4434-4FBF-B930-093F228B91A2}" type="pres">
      <dgm:prSet presAssocID="{27247602-C676-40C4-8159-A493C664671E}" presName="vert0" presStyleCnt="0">
        <dgm:presLayoutVars>
          <dgm:dir/>
          <dgm:animOne val="branch"/>
          <dgm:animLvl val="lvl"/>
        </dgm:presLayoutVars>
      </dgm:prSet>
      <dgm:spPr/>
      <dgm:t>
        <a:bodyPr/>
        <a:lstStyle/>
        <a:p>
          <a:endParaRPr lang="en-US"/>
        </a:p>
      </dgm:t>
    </dgm:pt>
    <dgm:pt modelId="{1C67A279-55F8-415D-B2CF-FF1C721ADB00}" type="pres">
      <dgm:prSet presAssocID="{09C78518-215E-4C94-93F2-11551344BBD4}" presName="thickLine" presStyleLbl="alignNode1" presStyleIdx="0" presStyleCnt="1"/>
      <dgm:spPr/>
    </dgm:pt>
    <dgm:pt modelId="{74990D8A-8E30-4D96-93DE-DE8EF4575FC0}" type="pres">
      <dgm:prSet presAssocID="{09C78518-215E-4C94-93F2-11551344BBD4}" presName="horz1" presStyleCnt="0"/>
      <dgm:spPr/>
    </dgm:pt>
    <dgm:pt modelId="{0741660F-382A-4C17-8712-50EC40D02C90}" type="pres">
      <dgm:prSet presAssocID="{09C78518-215E-4C94-93F2-11551344BBD4}" presName="tx1" presStyleLbl="revTx" presStyleIdx="0" presStyleCnt="3" custScaleX="234714"/>
      <dgm:spPr/>
      <dgm:t>
        <a:bodyPr/>
        <a:lstStyle/>
        <a:p>
          <a:endParaRPr lang="en-US"/>
        </a:p>
      </dgm:t>
    </dgm:pt>
    <dgm:pt modelId="{2F47203A-CD32-4D58-A47D-C8C920D1192A}" type="pres">
      <dgm:prSet presAssocID="{09C78518-215E-4C94-93F2-11551344BBD4}" presName="vert1" presStyleCnt="0"/>
      <dgm:spPr/>
    </dgm:pt>
    <dgm:pt modelId="{64AD0258-CA34-4215-8403-AF90025AAE22}" type="pres">
      <dgm:prSet presAssocID="{B6F82198-B88B-4D4C-8AD2-E33B2E0CC05B}" presName="vertSpace2a" presStyleCnt="0"/>
      <dgm:spPr/>
    </dgm:pt>
    <dgm:pt modelId="{8565D6ED-7057-40B1-A5B5-954894B4F64D}" type="pres">
      <dgm:prSet presAssocID="{B6F82198-B88B-4D4C-8AD2-E33B2E0CC05B}" presName="horz2" presStyleCnt="0"/>
      <dgm:spPr/>
    </dgm:pt>
    <dgm:pt modelId="{16138485-E6B7-4B7E-BDB7-68BEDE9E4614}" type="pres">
      <dgm:prSet presAssocID="{B6F82198-B88B-4D4C-8AD2-E33B2E0CC05B}" presName="horzSpace2" presStyleCnt="0"/>
      <dgm:spPr/>
    </dgm:pt>
    <dgm:pt modelId="{9103C88E-B35F-43B9-A42B-F65E421EC451}" type="pres">
      <dgm:prSet presAssocID="{B6F82198-B88B-4D4C-8AD2-E33B2E0CC05B}" presName="tx2" presStyleLbl="revTx" presStyleIdx="1" presStyleCnt="3"/>
      <dgm:spPr/>
      <dgm:t>
        <a:bodyPr/>
        <a:lstStyle/>
        <a:p>
          <a:endParaRPr lang="en-US"/>
        </a:p>
      </dgm:t>
    </dgm:pt>
    <dgm:pt modelId="{BDB97634-E7E1-4E2B-9D1A-BD591B679121}" type="pres">
      <dgm:prSet presAssocID="{B6F82198-B88B-4D4C-8AD2-E33B2E0CC05B}" presName="vert2" presStyleCnt="0"/>
      <dgm:spPr/>
    </dgm:pt>
    <dgm:pt modelId="{DE4A9F6E-933E-4356-9BAE-DBD7EAA4F590}" type="pres">
      <dgm:prSet presAssocID="{B6F82198-B88B-4D4C-8AD2-E33B2E0CC05B}" presName="thinLine2b" presStyleLbl="callout" presStyleIdx="0" presStyleCnt="2"/>
      <dgm:spPr/>
    </dgm:pt>
    <dgm:pt modelId="{69E741C2-66E6-4AA8-825E-4CFBB8701116}" type="pres">
      <dgm:prSet presAssocID="{B6F82198-B88B-4D4C-8AD2-E33B2E0CC05B}" presName="vertSpace2b" presStyleCnt="0"/>
      <dgm:spPr/>
    </dgm:pt>
    <dgm:pt modelId="{02BA6EE2-2156-4873-BE4A-5301DC547B46}" type="pres">
      <dgm:prSet presAssocID="{E31E6DF0-BA00-430F-B3AD-2B811A4C4067}" presName="horz2" presStyleCnt="0"/>
      <dgm:spPr/>
    </dgm:pt>
    <dgm:pt modelId="{565B6459-FE1B-4B30-BBF2-2BAA1BF82D14}" type="pres">
      <dgm:prSet presAssocID="{E31E6DF0-BA00-430F-B3AD-2B811A4C4067}" presName="horzSpace2" presStyleCnt="0"/>
      <dgm:spPr/>
    </dgm:pt>
    <dgm:pt modelId="{F15CCEB7-9EBE-4D4C-B22B-0D7AC18F3614}" type="pres">
      <dgm:prSet presAssocID="{E31E6DF0-BA00-430F-B3AD-2B811A4C4067}" presName="tx2" presStyleLbl="revTx" presStyleIdx="2" presStyleCnt="3"/>
      <dgm:spPr/>
      <dgm:t>
        <a:bodyPr/>
        <a:lstStyle/>
        <a:p>
          <a:endParaRPr lang="en-US"/>
        </a:p>
      </dgm:t>
    </dgm:pt>
    <dgm:pt modelId="{8054CDA9-A6F6-4D05-9EE5-7113D652136C}" type="pres">
      <dgm:prSet presAssocID="{E31E6DF0-BA00-430F-B3AD-2B811A4C4067}" presName="vert2" presStyleCnt="0"/>
      <dgm:spPr/>
    </dgm:pt>
    <dgm:pt modelId="{09830B92-2F59-4333-A3E2-667D9A339813}" type="pres">
      <dgm:prSet presAssocID="{E31E6DF0-BA00-430F-B3AD-2B811A4C4067}" presName="thinLine2b" presStyleLbl="callout" presStyleIdx="1" presStyleCnt="2"/>
      <dgm:spPr/>
    </dgm:pt>
    <dgm:pt modelId="{6EAFAEA4-3FA6-4AC1-A3E4-12BF5558CE90}" type="pres">
      <dgm:prSet presAssocID="{E31E6DF0-BA00-430F-B3AD-2B811A4C4067}" presName="vertSpace2b" presStyleCnt="0"/>
      <dgm:spPr/>
    </dgm:pt>
  </dgm:ptLst>
  <dgm:cxnLst>
    <dgm:cxn modelId="{A42F4E56-AB10-4A41-9660-84A03D5E3832}" type="presOf" srcId="{09C78518-215E-4C94-93F2-11551344BBD4}" destId="{0741660F-382A-4C17-8712-50EC40D02C90}" srcOrd="0" destOrd="0" presId="urn:microsoft.com/office/officeart/2008/layout/LinedList"/>
    <dgm:cxn modelId="{CE46F56C-26D9-4456-96F5-F7953F67CBCE}" type="presOf" srcId="{E31E6DF0-BA00-430F-B3AD-2B811A4C4067}" destId="{F15CCEB7-9EBE-4D4C-B22B-0D7AC18F3614}" srcOrd="0" destOrd="0" presId="urn:microsoft.com/office/officeart/2008/layout/LinedList"/>
    <dgm:cxn modelId="{EEB2DE69-8508-4A1B-AED3-BD00363985EF}" srcId="{09C78518-215E-4C94-93F2-11551344BBD4}" destId="{E31E6DF0-BA00-430F-B3AD-2B811A4C4067}" srcOrd="1" destOrd="0" parTransId="{15DBAA65-6E39-463F-9A2C-795D7FF801BD}" sibTransId="{6D783215-6659-428A-B775-47A83BDE9EA6}"/>
    <dgm:cxn modelId="{79EA9767-9992-4D08-9EF4-012F7B9E4A3B}" type="presOf" srcId="{B6F82198-B88B-4D4C-8AD2-E33B2E0CC05B}" destId="{9103C88E-B35F-43B9-A42B-F65E421EC451}" srcOrd="0" destOrd="0" presId="urn:microsoft.com/office/officeart/2008/layout/LinedList"/>
    <dgm:cxn modelId="{B6EE5CA0-5EFA-405E-9BAA-EEB553219B34}" srcId="{27247602-C676-40C4-8159-A493C664671E}" destId="{09C78518-215E-4C94-93F2-11551344BBD4}" srcOrd="0" destOrd="0" parTransId="{E3E12C27-73A2-47C0-B632-F076AB651DC5}" sibTransId="{8FD74395-2CDD-4DEE-9B07-1EE3C006341E}"/>
    <dgm:cxn modelId="{619488ED-9EDF-41AC-A2D0-5BE7986F4BDF}" srcId="{09C78518-215E-4C94-93F2-11551344BBD4}" destId="{B6F82198-B88B-4D4C-8AD2-E33B2E0CC05B}" srcOrd="0" destOrd="0" parTransId="{F222F07D-1608-44FC-96AD-EA771A00D594}" sibTransId="{88C52A52-60CB-428E-B463-CF19896CEEC5}"/>
    <dgm:cxn modelId="{B4D27D20-63BF-4371-B13E-40C7AB98B8E4}" type="presOf" srcId="{27247602-C676-40C4-8159-A493C664671E}" destId="{1B486776-4434-4FBF-B930-093F228B91A2}" srcOrd="0" destOrd="0" presId="urn:microsoft.com/office/officeart/2008/layout/LinedList"/>
    <dgm:cxn modelId="{8F06E312-87F4-41F5-9ECD-B82BAE8785B3}" type="presParOf" srcId="{1B486776-4434-4FBF-B930-093F228B91A2}" destId="{1C67A279-55F8-415D-B2CF-FF1C721ADB00}" srcOrd="0" destOrd="0" presId="urn:microsoft.com/office/officeart/2008/layout/LinedList"/>
    <dgm:cxn modelId="{E4BB3C5E-F773-4E83-A536-255C2FB4BC9D}" type="presParOf" srcId="{1B486776-4434-4FBF-B930-093F228B91A2}" destId="{74990D8A-8E30-4D96-93DE-DE8EF4575FC0}" srcOrd="1" destOrd="0" presId="urn:microsoft.com/office/officeart/2008/layout/LinedList"/>
    <dgm:cxn modelId="{3DBDF184-DAD3-464D-B519-0183476088CC}" type="presParOf" srcId="{74990D8A-8E30-4D96-93DE-DE8EF4575FC0}" destId="{0741660F-382A-4C17-8712-50EC40D02C90}" srcOrd="0" destOrd="0" presId="urn:microsoft.com/office/officeart/2008/layout/LinedList"/>
    <dgm:cxn modelId="{D0C24836-8432-4BCE-9CC6-64AD9878A869}" type="presParOf" srcId="{74990D8A-8E30-4D96-93DE-DE8EF4575FC0}" destId="{2F47203A-CD32-4D58-A47D-C8C920D1192A}" srcOrd="1" destOrd="0" presId="urn:microsoft.com/office/officeart/2008/layout/LinedList"/>
    <dgm:cxn modelId="{E895C94E-A5E0-46B9-A58C-2C54A530E90A}" type="presParOf" srcId="{2F47203A-CD32-4D58-A47D-C8C920D1192A}" destId="{64AD0258-CA34-4215-8403-AF90025AAE22}" srcOrd="0" destOrd="0" presId="urn:microsoft.com/office/officeart/2008/layout/LinedList"/>
    <dgm:cxn modelId="{7C04ED7D-E136-4026-B79E-27F5C54D3674}" type="presParOf" srcId="{2F47203A-CD32-4D58-A47D-C8C920D1192A}" destId="{8565D6ED-7057-40B1-A5B5-954894B4F64D}" srcOrd="1" destOrd="0" presId="urn:microsoft.com/office/officeart/2008/layout/LinedList"/>
    <dgm:cxn modelId="{A2771574-50D9-4466-8DCF-78EEA42D5DF5}" type="presParOf" srcId="{8565D6ED-7057-40B1-A5B5-954894B4F64D}" destId="{16138485-E6B7-4B7E-BDB7-68BEDE9E4614}" srcOrd="0" destOrd="0" presId="urn:microsoft.com/office/officeart/2008/layout/LinedList"/>
    <dgm:cxn modelId="{0362E204-7C12-4601-A5EE-401872E99CC3}" type="presParOf" srcId="{8565D6ED-7057-40B1-A5B5-954894B4F64D}" destId="{9103C88E-B35F-43B9-A42B-F65E421EC451}" srcOrd="1" destOrd="0" presId="urn:microsoft.com/office/officeart/2008/layout/LinedList"/>
    <dgm:cxn modelId="{3693692E-44FB-46D5-8085-835227E12A06}" type="presParOf" srcId="{8565D6ED-7057-40B1-A5B5-954894B4F64D}" destId="{BDB97634-E7E1-4E2B-9D1A-BD591B679121}" srcOrd="2" destOrd="0" presId="urn:microsoft.com/office/officeart/2008/layout/LinedList"/>
    <dgm:cxn modelId="{E5BF2A9A-4F00-414B-A9FA-ED34E63E56FD}" type="presParOf" srcId="{2F47203A-CD32-4D58-A47D-C8C920D1192A}" destId="{DE4A9F6E-933E-4356-9BAE-DBD7EAA4F590}" srcOrd="2" destOrd="0" presId="urn:microsoft.com/office/officeart/2008/layout/LinedList"/>
    <dgm:cxn modelId="{725ECDC9-54E7-4F89-B639-2E52F79C6E05}" type="presParOf" srcId="{2F47203A-CD32-4D58-A47D-C8C920D1192A}" destId="{69E741C2-66E6-4AA8-825E-4CFBB8701116}" srcOrd="3" destOrd="0" presId="urn:microsoft.com/office/officeart/2008/layout/LinedList"/>
    <dgm:cxn modelId="{410600E6-672C-411D-BE44-4D64B68F3998}" type="presParOf" srcId="{2F47203A-CD32-4D58-A47D-C8C920D1192A}" destId="{02BA6EE2-2156-4873-BE4A-5301DC547B46}" srcOrd="4" destOrd="0" presId="urn:microsoft.com/office/officeart/2008/layout/LinedList"/>
    <dgm:cxn modelId="{AFE7819A-7DD3-4E78-AA44-8CA4BEC7D799}" type="presParOf" srcId="{02BA6EE2-2156-4873-BE4A-5301DC547B46}" destId="{565B6459-FE1B-4B30-BBF2-2BAA1BF82D14}" srcOrd="0" destOrd="0" presId="urn:microsoft.com/office/officeart/2008/layout/LinedList"/>
    <dgm:cxn modelId="{DC931D52-A739-4BFB-91EC-0BF2CB4B53C1}" type="presParOf" srcId="{02BA6EE2-2156-4873-BE4A-5301DC547B46}" destId="{F15CCEB7-9EBE-4D4C-B22B-0D7AC18F3614}" srcOrd="1" destOrd="0" presId="urn:microsoft.com/office/officeart/2008/layout/LinedList"/>
    <dgm:cxn modelId="{E3225C4F-6C33-4377-9E9F-784513C840A4}" type="presParOf" srcId="{02BA6EE2-2156-4873-BE4A-5301DC547B46}" destId="{8054CDA9-A6F6-4D05-9EE5-7113D652136C}" srcOrd="2" destOrd="0" presId="urn:microsoft.com/office/officeart/2008/layout/LinedList"/>
    <dgm:cxn modelId="{B139A3E0-C09E-4DC0-9D91-B1A077D8BB5E}" type="presParOf" srcId="{2F47203A-CD32-4D58-A47D-C8C920D1192A}" destId="{09830B92-2F59-4333-A3E2-667D9A339813}" srcOrd="5" destOrd="0" presId="urn:microsoft.com/office/officeart/2008/layout/LinedList"/>
    <dgm:cxn modelId="{98112A4F-6C28-4E3C-A0A0-DB1B15AC688D}" type="presParOf" srcId="{2F47203A-CD32-4D58-A47D-C8C920D1192A}" destId="{6EAFAEA4-3FA6-4AC1-A3E4-12BF5558CE90}" srcOrd="6"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C4C0B6-1239-4675-8C38-2DC12C87230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6F42D1ED-B729-4A22-B6BD-93A997948D02}">
      <dgm:prSet phldrT="[Text]" custT="1"/>
      <dgm:spPr>
        <a:solidFill>
          <a:schemeClr val="accent3">
            <a:lumMod val="60000"/>
            <a:lumOff val="40000"/>
          </a:schemeClr>
        </a:solidFill>
      </dgm:spPr>
      <dgm:t>
        <a:bodyPr/>
        <a:lstStyle/>
        <a:p>
          <a:r>
            <a:rPr lang="en-US" sz="2400" b="1" i="0" u="none" strike="noStrike" cap="none" dirty="0" smtClean="0">
              <a:solidFill>
                <a:srgbClr val="000000"/>
              </a:solidFill>
              <a:latin typeface="Cambria" panose="02040503050406030204" pitchFamily="18" charset="0"/>
              <a:ea typeface="Cambria" panose="02040503050406030204" pitchFamily="18" charset="0"/>
              <a:cs typeface="Arial"/>
              <a:sym typeface="Arial"/>
            </a:rPr>
            <a:t>Retail   and Wholesale trade MSMEs.</a:t>
          </a:r>
          <a:endParaRPr lang="en-US" sz="2400" b="1" i="0" u="none" strike="noStrike" cap="none" dirty="0">
            <a:solidFill>
              <a:srgbClr val="000000"/>
            </a:solidFill>
            <a:latin typeface="Cambria" panose="02040503050406030204" pitchFamily="18" charset="0"/>
            <a:ea typeface="Cambria" panose="02040503050406030204" pitchFamily="18" charset="0"/>
            <a:cs typeface="Arial"/>
            <a:sym typeface="Arial"/>
          </a:endParaRPr>
        </a:p>
      </dgm:t>
    </dgm:pt>
    <dgm:pt modelId="{9A3BD624-8CF3-4965-83F8-886D773BBD2F}" type="parTrans" cxnId="{6D2C9B79-225F-44B2-B957-175DC31C63E9}">
      <dgm:prSet/>
      <dgm:spPr/>
      <dgm:t>
        <a:bodyPr/>
        <a:lstStyle/>
        <a:p>
          <a:endParaRPr lang="en-US"/>
        </a:p>
      </dgm:t>
    </dgm:pt>
    <dgm:pt modelId="{A1B65268-B3EE-4207-9C81-01DDA11DC8B8}" type="sibTrans" cxnId="{6D2C9B79-225F-44B2-B957-175DC31C63E9}">
      <dgm:prSet/>
      <dgm:spPr/>
      <dgm:t>
        <a:bodyPr/>
        <a:lstStyle/>
        <a:p>
          <a:endParaRPr lang="en-US"/>
        </a:p>
      </dgm:t>
    </dgm:pt>
    <dgm:pt modelId="{C2F9DAF2-BC61-4B7C-9E99-5485B30FE2D0}">
      <dgm:prSet phldrT="[Text]" custT="1"/>
      <dgm:spPr>
        <a:solidFill>
          <a:schemeClr val="accent3">
            <a:lumMod val="60000"/>
            <a:lumOff val="40000"/>
          </a:schemeClr>
        </a:solidFill>
      </dgm:spPr>
      <dgm:t>
        <a:bodyPr/>
        <a:lstStyle/>
        <a:p>
          <a:r>
            <a:rPr lang="en-IN" sz="2400" b="1" i="0" u="none" strike="noStrike" cap="none" dirty="0" smtClean="0">
              <a:solidFill>
                <a:srgbClr val="000000"/>
              </a:solidFill>
              <a:latin typeface="Cambria" panose="02040503050406030204" pitchFamily="18" charset="0"/>
              <a:ea typeface="Cambria" panose="02040503050406030204" pitchFamily="18" charset="0"/>
              <a:cs typeface="Arial"/>
            </a:rPr>
            <a:t>Medium Businesses as per the MSMED Act. </a:t>
          </a:r>
          <a:endParaRPr lang="en-US" sz="2400" b="1" i="0" u="none" strike="noStrike" cap="none" dirty="0">
            <a:solidFill>
              <a:srgbClr val="000000"/>
            </a:solidFill>
            <a:latin typeface="Cambria" panose="02040503050406030204" pitchFamily="18" charset="0"/>
            <a:ea typeface="Cambria" panose="02040503050406030204" pitchFamily="18" charset="0"/>
            <a:cs typeface="Arial"/>
          </a:endParaRPr>
        </a:p>
      </dgm:t>
    </dgm:pt>
    <dgm:pt modelId="{AED5E61B-F39B-4F7D-83B8-5CA0402AA1D8}" type="parTrans" cxnId="{8C4DFC63-0355-44D6-BB45-0F147EE2AB9D}">
      <dgm:prSet/>
      <dgm:spPr/>
      <dgm:t>
        <a:bodyPr/>
        <a:lstStyle/>
        <a:p>
          <a:endParaRPr lang="en-US"/>
        </a:p>
      </dgm:t>
    </dgm:pt>
    <dgm:pt modelId="{47B71254-8F81-4A11-B3FD-3902550D10DC}" type="sibTrans" cxnId="{8C4DFC63-0355-44D6-BB45-0F147EE2AB9D}">
      <dgm:prSet/>
      <dgm:spPr/>
      <dgm:t>
        <a:bodyPr/>
        <a:lstStyle/>
        <a:p>
          <a:endParaRPr lang="en-US"/>
        </a:p>
      </dgm:t>
    </dgm:pt>
    <dgm:pt modelId="{CF08BFFC-B85A-4369-9A8B-C489E351B611}" type="pres">
      <dgm:prSet presAssocID="{BDC4C0B6-1239-4675-8C38-2DC12C872308}" presName="compositeShape" presStyleCnt="0">
        <dgm:presLayoutVars>
          <dgm:chMax val="2"/>
          <dgm:dir/>
          <dgm:resizeHandles val="exact"/>
        </dgm:presLayoutVars>
      </dgm:prSet>
      <dgm:spPr/>
      <dgm:t>
        <a:bodyPr/>
        <a:lstStyle/>
        <a:p>
          <a:endParaRPr lang="en-US"/>
        </a:p>
      </dgm:t>
    </dgm:pt>
    <dgm:pt modelId="{F22A3D84-E4D3-43FA-988E-7E746BA47514}" type="pres">
      <dgm:prSet presAssocID="{BDC4C0B6-1239-4675-8C38-2DC12C872308}" presName="divider" presStyleLbl="fgShp" presStyleIdx="0" presStyleCnt="1"/>
      <dgm:spPr>
        <a:solidFill>
          <a:srgbClr val="3F5378"/>
        </a:solidFill>
      </dgm:spPr>
      <dgm:t>
        <a:bodyPr/>
        <a:lstStyle/>
        <a:p>
          <a:endParaRPr lang="en-US"/>
        </a:p>
      </dgm:t>
    </dgm:pt>
    <dgm:pt modelId="{B7048B0D-9736-4B25-86A7-FAFA7FB38140}" type="pres">
      <dgm:prSet presAssocID="{6F42D1ED-B729-4A22-B6BD-93A997948D02}" presName="downArrow" presStyleLbl="node1" presStyleIdx="0" presStyleCnt="2" custScaleX="80635" custScaleY="89713"/>
      <dgm:spPr>
        <a:solidFill>
          <a:srgbClr val="3F5378"/>
        </a:solidFill>
        <a:ln>
          <a:noFill/>
        </a:ln>
      </dgm:spPr>
      <dgm:t>
        <a:bodyPr/>
        <a:lstStyle/>
        <a:p>
          <a:endParaRPr lang="en-US"/>
        </a:p>
      </dgm:t>
    </dgm:pt>
    <dgm:pt modelId="{E967F88B-3558-4101-821B-A32BD7D8EE30}" type="pres">
      <dgm:prSet presAssocID="{6F42D1ED-B729-4A22-B6BD-93A997948D02}" presName="downArrowText" presStyleLbl="revTx" presStyleIdx="0" presStyleCnt="2">
        <dgm:presLayoutVars>
          <dgm:bulletEnabled val="1"/>
        </dgm:presLayoutVars>
      </dgm:prSet>
      <dgm:spPr/>
      <dgm:t>
        <a:bodyPr/>
        <a:lstStyle/>
        <a:p>
          <a:endParaRPr lang="en-US"/>
        </a:p>
      </dgm:t>
    </dgm:pt>
    <dgm:pt modelId="{8471E339-286F-4A69-B891-5BDC8B354E30}" type="pres">
      <dgm:prSet presAssocID="{C2F9DAF2-BC61-4B7C-9E99-5485B30FE2D0}" presName="upArrow" presStyleLbl="node1" presStyleIdx="1" presStyleCnt="2" custScaleX="77584" custScaleY="87314"/>
      <dgm:spPr>
        <a:solidFill>
          <a:srgbClr val="3F5378"/>
        </a:solidFill>
        <a:ln>
          <a:noFill/>
        </a:ln>
      </dgm:spPr>
      <dgm:t>
        <a:bodyPr/>
        <a:lstStyle/>
        <a:p>
          <a:endParaRPr lang="en-US"/>
        </a:p>
      </dgm:t>
    </dgm:pt>
    <dgm:pt modelId="{D7DFD470-A3FC-44B9-9524-EF1A855F1AAB}" type="pres">
      <dgm:prSet presAssocID="{C2F9DAF2-BC61-4B7C-9E99-5485B30FE2D0}" presName="upArrowText" presStyleLbl="revTx" presStyleIdx="1" presStyleCnt="2">
        <dgm:presLayoutVars>
          <dgm:bulletEnabled val="1"/>
        </dgm:presLayoutVars>
      </dgm:prSet>
      <dgm:spPr/>
      <dgm:t>
        <a:bodyPr/>
        <a:lstStyle/>
        <a:p>
          <a:endParaRPr lang="en-US"/>
        </a:p>
      </dgm:t>
    </dgm:pt>
  </dgm:ptLst>
  <dgm:cxnLst>
    <dgm:cxn modelId="{6D2C9B79-225F-44B2-B957-175DC31C63E9}" srcId="{BDC4C0B6-1239-4675-8C38-2DC12C872308}" destId="{6F42D1ED-B729-4A22-B6BD-93A997948D02}" srcOrd="0" destOrd="0" parTransId="{9A3BD624-8CF3-4965-83F8-886D773BBD2F}" sibTransId="{A1B65268-B3EE-4207-9C81-01DDA11DC8B8}"/>
    <dgm:cxn modelId="{EF1D8EDD-EA06-4B72-97E3-AE24D43B43B7}" type="presOf" srcId="{BDC4C0B6-1239-4675-8C38-2DC12C872308}" destId="{CF08BFFC-B85A-4369-9A8B-C489E351B611}" srcOrd="0" destOrd="0" presId="urn:microsoft.com/office/officeart/2005/8/layout/arrow3"/>
    <dgm:cxn modelId="{8C4DFC63-0355-44D6-BB45-0F147EE2AB9D}" srcId="{BDC4C0B6-1239-4675-8C38-2DC12C872308}" destId="{C2F9DAF2-BC61-4B7C-9E99-5485B30FE2D0}" srcOrd="1" destOrd="0" parTransId="{AED5E61B-F39B-4F7D-83B8-5CA0402AA1D8}" sibTransId="{47B71254-8F81-4A11-B3FD-3902550D10DC}"/>
    <dgm:cxn modelId="{51D1F7DF-0711-4345-8BD3-975E0052590E}" type="presOf" srcId="{6F42D1ED-B729-4A22-B6BD-93A997948D02}" destId="{E967F88B-3558-4101-821B-A32BD7D8EE30}" srcOrd="0" destOrd="0" presId="urn:microsoft.com/office/officeart/2005/8/layout/arrow3"/>
    <dgm:cxn modelId="{E2254AD0-BAC5-499A-BD2B-DDB04635D39E}" type="presOf" srcId="{C2F9DAF2-BC61-4B7C-9E99-5485B30FE2D0}" destId="{D7DFD470-A3FC-44B9-9524-EF1A855F1AAB}" srcOrd="0" destOrd="0" presId="urn:microsoft.com/office/officeart/2005/8/layout/arrow3"/>
    <dgm:cxn modelId="{06365A16-6DCD-40CC-9002-213AC29BECB5}" type="presParOf" srcId="{CF08BFFC-B85A-4369-9A8B-C489E351B611}" destId="{F22A3D84-E4D3-43FA-988E-7E746BA47514}" srcOrd="0" destOrd="0" presId="urn:microsoft.com/office/officeart/2005/8/layout/arrow3"/>
    <dgm:cxn modelId="{BE0F65C2-4281-49DE-9A44-2FE585F59275}" type="presParOf" srcId="{CF08BFFC-B85A-4369-9A8B-C489E351B611}" destId="{B7048B0D-9736-4B25-86A7-FAFA7FB38140}" srcOrd="1" destOrd="0" presId="urn:microsoft.com/office/officeart/2005/8/layout/arrow3"/>
    <dgm:cxn modelId="{D3F14E1F-E414-42C8-A7F1-8BABA960041F}" type="presParOf" srcId="{CF08BFFC-B85A-4369-9A8B-C489E351B611}" destId="{E967F88B-3558-4101-821B-A32BD7D8EE30}" srcOrd="2" destOrd="0" presId="urn:microsoft.com/office/officeart/2005/8/layout/arrow3"/>
    <dgm:cxn modelId="{7DEBE6D5-C837-4381-B263-635C6B782928}" type="presParOf" srcId="{CF08BFFC-B85A-4369-9A8B-C489E351B611}" destId="{8471E339-286F-4A69-B891-5BDC8B354E30}" srcOrd="3" destOrd="0" presId="urn:microsoft.com/office/officeart/2005/8/layout/arrow3"/>
    <dgm:cxn modelId="{20FFBD77-28D4-4B11-B36E-C1C4FC62C80D}" type="presParOf" srcId="{CF08BFFC-B85A-4369-9A8B-C489E351B611}" destId="{D7DFD470-A3FC-44B9-9524-EF1A855F1AAB}" srcOrd="4" destOrd="0" presId="urn:microsoft.com/office/officeart/2005/8/layout/arrow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0FAA73-6E04-481D-ABC5-EA9FE76376EE}"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en-US"/>
        </a:p>
      </dgm:t>
    </dgm:pt>
    <dgm:pt modelId="{F202B94A-EB68-4987-A96A-561188134E00}">
      <dgm:prSet phldrT="[Text]" custT="1"/>
      <dgm:spPr/>
      <dgm:t>
        <a:bodyPr/>
        <a:lstStyle/>
        <a:p>
          <a:r>
            <a:rPr lang="en-US" sz="2200" b="1" u="sng" dirty="0" smtClean="0">
              <a:latin typeface="Cambria" pitchFamily="18" charset="0"/>
              <a:cs typeface="Times New Roman" pitchFamily="18" charset="0"/>
            </a:rPr>
            <a:t>Whether</a:t>
          </a:r>
          <a:r>
            <a:rPr lang="en-US" sz="2200" b="1" u="sng" baseline="0" dirty="0" smtClean="0">
              <a:latin typeface="Cambria" pitchFamily="18" charset="0"/>
              <a:cs typeface="Times New Roman" pitchFamily="18" charset="0"/>
            </a:rPr>
            <a:t> agreement regarding terms of payment between buyer and supplier exist in writing?</a:t>
          </a:r>
          <a:endParaRPr lang="en-US" sz="2200" b="1" u="sng" dirty="0">
            <a:latin typeface="Cambria" pitchFamily="18" charset="0"/>
            <a:cs typeface="Times New Roman" pitchFamily="18" charset="0"/>
          </a:endParaRPr>
        </a:p>
      </dgm:t>
    </dgm:pt>
    <dgm:pt modelId="{479A82A7-884A-45BB-B62D-B0B23F5B590B}" type="parTrans" cxnId="{1CD52EE0-51F1-4D26-9527-4AFC7309D29F}">
      <dgm:prSet/>
      <dgm:spPr/>
      <dgm:t>
        <a:bodyPr/>
        <a:lstStyle/>
        <a:p>
          <a:endParaRPr lang="en-US"/>
        </a:p>
      </dgm:t>
    </dgm:pt>
    <dgm:pt modelId="{87D3CAED-E7AF-49E2-AB90-D279A40AA8C0}" type="sibTrans" cxnId="{1CD52EE0-51F1-4D26-9527-4AFC7309D29F}">
      <dgm:prSet/>
      <dgm:spPr/>
      <dgm:t>
        <a:bodyPr/>
        <a:lstStyle/>
        <a:p>
          <a:endParaRPr lang="en-US"/>
        </a:p>
      </dgm:t>
    </dgm:pt>
    <dgm:pt modelId="{CB644B29-151F-4EEE-B157-BBE09480E2AF}">
      <dgm:prSet phldrT="[Text]" custT="1"/>
      <dgm:spPr/>
      <dgm:t>
        <a:bodyPr/>
        <a:lstStyle/>
        <a:p>
          <a:r>
            <a:rPr lang="en-US" sz="2200" b="1" dirty="0" smtClean="0">
              <a:latin typeface="Cambria" pitchFamily="18" charset="0"/>
              <a:cs typeface="Calibri" pitchFamily="34" charset="0"/>
            </a:rPr>
            <a:t>Yes</a:t>
          </a:r>
          <a:endParaRPr lang="en-US" sz="2200" b="1" dirty="0">
            <a:latin typeface="Cambria" pitchFamily="18" charset="0"/>
            <a:cs typeface="Calibri" pitchFamily="34" charset="0"/>
          </a:endParaRPr>
        </a:p>
      </dgm:t>
    </dgm:pt>
    <dgm:pt modelId="{CE700DDA-2878-4D5A-98FE-950982259899}" type="parTrans" cxnId="{17295F02-C17B-40F8-B03D-1C567E267E7E}">
      <dgm:prSet/>
      <dgm:spPr/>
      <dgm:t>
        <a:bodyPr/>
        <a:lstStyle/>
        <a:p>
          <a:endParaRPr lang="en-US" sz="1800">
            <a:latin typeface="Calibri" pitchFamily="34" charset="0"/>
            <a:cs typeface="Calibri" pitchFamily="34" charset="0"/>
          </a:endParaRPr>
        </a:p>
      </dgm:t>
    </dgm:pt>
    <dgm:pt modelId="{18B2B30D-4E0C-48D2-97B3-AB3FF523C271}" type="sibTrans" cxnId="{17295F02-C17B-40F8-B03D-1C567E267E7E}">
      <dgm:prSet/>
      <dgm:spPr/>
      <dgm:t>
        <a:bodyPr/>
        <a:lstStyle/>
        <a:p>
          <a:endParaRPr lang="en-US"/>
        </a:p>
      </dgm:t>
    </dgm:pt>
    <dgm:pt modelId="{6C8562B5-B058-4076-BF2A-F86FC008A59D}">
      <dgm:prSet phldrT="[Text]" custT="1"/>
      <dgm:spPr/>
      <dgm:t>
        <a:bodyPr/>
        <a:lstStyle/>
        <a:p>
          <a:r>
            <a:rPr lang="en-US" sz="2200" b="1" dirty="0" smtClean="0">
              <a:latin typeface="Cambria" pitchFamily="18" charset="0"/>
              <a:cs typeface="Calibri" pitchFamily="34" charset="0"/>
            </a:rPr>
            <a:t>No</a:t>
          </a:r>
          <a:endParaRPr lang="en-US" sz="2200" b="1" dirty="0">
            <a:latin typeface="Cambria" pitchFamily="18" charset="0"/>
            <a:cs typeface="Calibri" pitchFamily="34" charset="0"/>
          </a:endParaRPr>
        </a:p>
      </dgm:t>
    </dgm:pt>
    <dgm:pt modelId="{568C15ED-E4CC-4260-80B7-BF191B9F48DC}" type="parTrans" cxnId="{BD9D47C7-30B6-4426-B1DA-FCA2CB8A7CFD}">
      <dgm:prSet/>
      <dgm:spPr/>
      <dgm:t>
        <a:bodyPr/>
        <a:lstStyle/>
        <a:p>
          <a:endParaRPr lang="en-US" sz="1800">
            <a:latin typeface="Calibri" pitchFamily="34" charset="0"/>
            <a:cs typeface="Calibri" pitchFamily="34" charset="0"/>
          </a:endParaRPr>
        </a:p>
      </dgm:t>
    </dgm:pt>
    <dgm:pt modelId="{5FB88E9A-3077-44BB-8687-98520EE2A5DF}" type="sibTrans" cxnId="{BD9D47C7-30B6-4426-B1DA-FCA2CB8A7CFD}">
      <dgm:prSet/>
      <dgm:spPr/>
      <dgm:t>
        <a:bodyPr/>
        <a:lstStyle/>
        <a:p>
          <a:endParaRPr lang="en-US"/>
        </a:p>
      </dgm:t>
    </dgm:pt>
    <dgm:pt modelId="{424BC000-4932-49C2-8BA2-F87C3859BB2B}">
      <dgm:prSet phldrT="[Text]" custT="1"/>
      <dgm:spPr/>
      <dgm:t>
        <a:bodyPr/>
        <a:lstStyle/>
        <a:p>
          <a:r>
            <a:rPr lang="en-US" sz="2200" dirty="0" smtClean="0">
              <a:latin typeface="Cambria" pitchFamily="18" charset="0"/>
            </a:rPr>
            <a:t>Whether due date of payment is mentioned in agreement? </a:t>
          </a:r>
          <a:endParaRPr lang="en-US" sz="2200" dirty="0">
            <a:latin typeface="Cambria" pitchFamily="18" charset="0"/>
            <a:cs typeface="Calibri" pitchFamily="34" charset="0"/>
          </a:endParaRPr>
        </a:p>
      </dgm:t>
    </dgm:pt>
    <dgm:pt modelId="{D31678F9-743B-4818-BA00-0AA6B74DD113}" type="parTrans" cxnId="{F834649B-398F-482C-95B7-8DA06F2A1A0C}">
      <dgm:prSet/>
      <dgm:spPr/>
      <dgm:t>
        <a:bodyPr/>
        <a:lstStyle/>
        <a:p>
          <a:endParaRPr lang="en-IN" sz="1800"/>
        </a:p>
      </dgm:t>
    </dgm:pt>
    <dgm:pt modelId="{9153129E-83B6-4F22-9EF7-A8CF535DAA88}" type="sibTrans" cxnId="{F834649B-398F-482C-95B7-8DA06F2A1A0C}">
      <dgm:prSet/>
      <dgm:spPr/>
      <dgm:t>
        <a:bodyPr/>
        <a:lstStyle/>
        <a:p>
          <a:endParaRPr lang="en-IN"/>
        </a:p>
      </dgm:t>
    </dgm:pt>
    <dgm:pt modelId="{84AEBFDB-6DC6-49E7-859B-9DD3B5E75F7E}">
      <dgm:prSet custT="1"/>
      <dgm:spPr/>
      <dgm:t>
        <a:bodyPr/>
        <a:lstStyle/>
        <a:p>
          <a:r>
            <a:rPr lang="en-US" sz="2200" dirty="0" smtClean="0">
              <a:latin typeface="Cambria" pitchFamily="18" charset="0"/>
              <a:cs typeface="Calibri" pitchFamily="34" charset="0"/>
            </a:rPr>
            <a:t>15 Days from date of acceptance.</a:t>
          </a:r>
          <a:endParaRPr lang="en-US" sz="2200" dirty="0">
            <a:latin typeface="Cambria" pitchFamily="18" charset="0"/>
            <a:cs typeface="Calibri" pitchFamily="34" charset="0"/>
          </a:endParaRPr>
        </a:p>
      </dgm:t>
    </dgm:pt>
    <dgm:pt modelId="{24D6263B-9872-4B45-916E-FCE17BB94A89}" type="sibTrans" cxnId="{9AFD7919-7137-4848-99DF-121BAA6D00EC}">
      <dgm:prSet/>
      <dgm:spPr/>
      <dgm:t>
        <a:bodyPr/>
        <a:lstStyle/>
        <a:p>
          <a:endParaRPr lang="en-US"/>
        </a:p>
      </dgm:t>
    </dgm:pt>
    <dgm:pt modelId="{A231B3C3-DDC4-409D-920D-A7FF6001FB9A}" type="parTrans" cxnId="{9AFD7919-7137-4848-99DF-121BAA6D00EC}">
      <dgm:prSet/>
      <dgm:spPr/>
      <dgm:t>
        <a:bodyPr/>
        <a:lstStyle/>
        <a:p>
          <a:endParaRPr lang="en-US" sz="1800">
            <a:latin typeface="Calibri" pitchFamily="34" charset="0"/>
            <a:cs typeface="Calibri" pitchFamily="34" charset="0"/>
          </a:endParaRPr>
        </a:p>
      </dgm:t>
    </dgm:pt>
    <dgm:pt modelId="{E589FA5B-A7C1-4022-A4A0-811B13332FA0}">
      <dgm:prSet custT="1"/>
      <dgm:spPr/>
      <dgm:t>
        <a:bodyPr/>
        <a:lstStyle/>
        <a:p>
          <a:r>
            <a:rPr lang="en-US" sz="2200" dirty="0" smtClean="0">
              <a:latin typeface="Cambria" pitchFamily="18" charset="0"/>
            </a:rPr>
            <a:t>Yes</a:t>
          </a:r>
          <a:endParaRPr lang="en-US" sz="2200" dirty="0">
            <a:latin typeface="Cambria" pitchFamily="18" charset="0"/>
          </a:endParaRPr>
        </a:p>
      </dgm:t>
    </dgm:pt>
    <dgm:pt modelId="{D86A7297-76F1-4006-9C27-62EA0ED23D93}" type="parTrans" cxnId="{C8B13F52-736B-4CEA-A5C0-131DE1C285F5}">
      <dgm:prSet/>
      <dgm:spPr/>
      <dgm:t>
        <a:bodyPr/>
        <a:lstStyle/>
        <a:p>
          <a:endParaRPr lang="en-US"/>
        </a:p>
      </dgm:t>
    </dgm:pt>
    <dgm:pt modelId="{3AEF972C-FAF4-4E2E-A8C4-D80F1A040835}" type="sibTrans" cxnId="{C8B13F52-736B-4CEA-A5C0-131DE1C285F5}">
      <dgm:prSet/>
      <dgm:spPr/>
      <dgm:t>
        <a:bodyPr/>
        <a:lstStyle/>
        <a:p>
          <a:endParaRPr lang="en-US"/>
        </a:p>
      </dgm:t>
    </dgm:pt>
    <dgm:pt modelId="{EEDCEC03-44DC-44D5-920D-1EC8B8FC895A}">
      <dgm:prSet custT="1"/>
      <dgm:spPr/>
      <dgm:t>
        <a:bodyPr/>
        <a:lstStyle/>
        <a:p>
          <a:r>
            <a:rPr lang="en-US" sz="2200" dirty="0" smtClean="0">
              <a:latin typeface="Cambria" pitchFamily="18" charset="0"/>
            </a:rPr>
            <a:t>No</a:t>
          </a:r>
          <a:endParaRPr lang="en-US" sz="2200" dirty="0">
            <a:latin typeface="Cambria" pitchFamily="18" charset="0"/>
          </a:endParaRPr>
        </a:p>
      </dgm:t>
    </dgm:pt>
    <dgm:pt modelId="{9005BD98-4BB5-4BEE-8335-31CE20254BE6}" type="parTrans" cxnId="{C368C51D-C892-4CD8-B25F-24C62B01F301}">
      <dgm:prSet/>
      <dgm:spPr/>
      <dgm:t>
        <a:bodyPr/>
        <a:lstStyle/>
        <a:p>
          <a:endParaRPr lang="en-US"/>
        </a:p>
      </dgm:t>
    </dgm:pt>
    <dgm:pt modelId="{33348A70-BBE4-4517-A9CD-A5E4E005E268}" type="sibTrans" cxnId="{C368C51D-C892-4CD8-B25F-24C62B01F301}">
      <dgm:prSet/>
      <dgm:spPr/>
      <dgm:t>
        <a:bodyPr/>
        <a:lstStyle/>
        <a:p>
          <a:endParaRPr lang="en-US"/>
        </a:p>
      </dgm:t>
    </dgm:pt>
    <dgm:pt modelId="{8C724C26-8CE2-4D0C-8F6C-4BF8AD8E2D1F}">
      <dgm:prSet custT="1"/>
      <dgm:spPr/>
      <dgm:t>
        <a:bodyPr/>
        <a:lstStyle/>
        <a:p>
          <a:r>
            <a:rPr lang="en-US" sz="2200" dirty="0" smtClean="0">
              <a:latin typeface="Cambria" pitchFamily="18" charset="0"/>
            </a:rPr>
            <a:t>On or before the agreed date of payment or 45 days from the date of acceptance </a:t>
          </a:r>
        </a:p>
        <a:p>
          <a:r>
            <a:rPr lang="en-US" sz="2200" dirty="0" smtClean="0">
              <a:latin typeface="Cambria" pitchFamily="18" charset="0"/>
            </a:rPr>
            <a:t>(Whichever is earlier)</a:t>
          </a:r>
          <a:endParaRPr lang="en-US" sz="2200" dirty="0">
            <a:latin typeface="Cambria" pitchFamily="18" charset="0"/>
          </a:endParaRPr>
        </a:p>
      </dgm:t>
    </dgm:pt>
    <dgm:pt modelId="{059C3FAE-0FA1-4648-8974-DFBD06C78833}" type="parTrans" cxnId="{90480B0D-36E1-45B2-8F23-A6230B54D834}">
      <dgm:prSet/>
      <dgm:spPr/>
      <dgm:t>
        <a:bodyPr/>
        <a:lstStyle/>
        <a:p>
          <a:endParaRPr lang="en-US"/>
        </a:p>
      </dgm:t>
    </dgm:pt>
    <dgm:pt modelId="{8B655EC8-B58A-4FD4-A655-5B240197ABD4}" type="sibTrans" cxnId="{90480B0D-36E1-45B2-8F23-A6230B54D834}">
      <dgm:prSet/>
      <dgm:spPr/>
      <dgm:t>
        <a:bodyPr/>
        <a:lstStyle/>
        <a:p>
          <a:endParaRPr lang="en-US"/>
        </a:p>
      </dgm:t>
    </dgm:pt>
    <dgm:pt modelId="{2E81AA8B-84D8-441D-BDC3-B7BA7998424C}">
      <dgm:prSet custT="1"/>
      <dgm:spPr/>
      <dgm:t>
        <a:bodyPr/>
        <a:lstStyle/>
        <a:p>
          <a:r>
            <a:rPr lang="en-US" sz="2200" dirty="0" smtClean="0">
              <a:latin typeface="Cambria" pitchFamily="18" charset="0"/>
            </a:rPr>
            <a:t>15</a:t>
          </a:r>
          <a:r>
            <a:rPr lang="en-US" sz="2200" baseline="0" dirty="0" smtClean="0">
              <a:latin typeface="Cambria" pitchFamily="18" charset="0"/>
            </a:rPr>
            <a:t> Days from date of acceptance. (Deemed Acceptance)</a:t>
          </a:r>
          <a:endParaRPr lang="en-US" sz="2200" dirty="0">
            <a:latin typeface="Cambria" pitchFamily="18" charset="0"/>
          </a:endParaRPr>
        </a:p>
      </dgm:t>
    </dgm:pt>
    <dgm:pt modelId="{61859358-EBBD-48E3-A92F-1C5657F89CED}" type="parTrans" cxnId="{5A6F295E-D076-43BB-ABAC-0E00FCB00648}">
      <dgm:prSet/>
      <dgm:spPr/>
      <dgm:t>
        <a:bodyPr/>
        <a:lstStyle/>
        <a:p>
          <a:endParaRPr lang="en-US"/>
        </a:p>
      </dgm:t>
    </dgm:pt>
    <dgm:pt modelId="{C66B92A2-DCBF-4B8A-A667-3AE0AF7D5452}" type="sibTrans" cxnId="{5A6F295E-D076-43BB-ABAC-0E00FCB00648}">
      <dgm:prSet/>
      <dgm:spPr/>
      <dgm:t>
        <a:bodyPr/>
        <a:lstStyle/>
        <a:p>
          <a:endParaRPr lang="en-US"/>
        </a:p>
      </dgm:t>
    </dgm:pt>
    <dgm:pt modelId="{95993F37-35DD-4CB1-BD37-AAAFD4085760}" type="pres">
      <dgm:prSet presAssocID="{970FAA73-6E04-481D-ABC5-EA9FE76376EE}" presName="hierChild1" presStyleCnt="0">
        <dgm:presLayoutVars>
          <dgm:chPref val="1"/>
          <dgm:dir/>
          <dgm:animOne val="branch"/>
          <dgm:animLvl val="lvl"/>
          <dgm:resizeHandles/>
        </dgm:presLayoutVars>
      </dgm:prSet>
      <dgm:spPr/>
      <dgm:t>
        <a:bodyPr/>
        <a:lstStyle/>
        <a:p>
          <a:endParaRPr lang="en-US"/>
        </a:p>
      </dgm:t>
    </dgm:pt>
    <dgm:pt modelId="{64143BC8-14FF-4070-8FDF-FDEC2B8ED89D}" type="pres">
      <dgm:prSet presAssocID="{F202B94A-EB68-4987-A96A-561188134E00}" presName="hierRoot1" presStyleCnt="0"/>
      <dgm:spPr/>
    </dgm:pt>
    <dgm:pt modelId="{88D84909-3126-4C55-BDC2-ED7CEA622873}" type="pres">
      <dgm:prSet presAssocID="{F202B94A-EB68-4987-A96A-561188134E00}" presName="composite" presStyleCnt="0"/>
      <dgm:spPr/>
    </dgm:pt>
    <dgm:pt modelId="{D700DBBE-411E-4116-9564-C7031DF9C706}" type="pres">
      <dgm:prSet presAssocID="{F202B94A-EB68-4987-A96A-561188134E00}" presName="background" presStyleLbl="node0" presStyleIdx="0" presStyleCnt="1"/>
      <dgm:spPr>
        <a:solidFill>
          <a:schemeClr val="accent2"/>
        </a:solidFill>
      </dgm:spPr>
    </dgm:pt>
    <dgm:pt modelId="{14627C0A-61BD-46E3-83D2-899EA144CAE7}" type="pres">
      <dgm:prSet presAssocID="{F202B94A-EB68-4987-A96A-561188134E00}" presName="text" presStyleLbl="fgAcc0" presStyleIdx="0" presStyleCnt="1" custScaleX="371882" custScaleY="52841" custLinFactNeighborX="-45957" custLinFactNeighborY="-748">
        <dgm:presLayoutVars>
          <dgm:chPref val="3"/>
        </dgm:presLayoutVars>
      </dgm:prSet>
      <dgm:spPr/>
      <dgm:t>
        <a:bodyPr/>
        <a:lstStyle/>
        <a:p>
          <a:endParaRPr lang="en-US"/>
        </a:p>
      </dgm:t>
    </dgm:pt>
    <dgm:pt modelId="{B3431482-0A6C-473F-92C5-88F64BC70D08}" type="pres">
      <dgm:prSet presAssocID="{F202B94A-EB68-4987-A96A-561188134E00}" presName="hierChild2" presStyleCnt="0"/>
      <dgm:spPr/>
    </dgm:pt>
    <dgm:pt modelId="{9F93ED91-7BB9-4E0D-AA1E-77744C433AAA}" type="pres">
      <dgm:prSet presAssocID="{CE700DDA-2878-4D5A-98FE-950982259899}" presName="Name10" presStyleLbl="parChTrans1D2" presStyleIdx="0" presStyleCnt="2"/>
      <dgm:spPr/>
      <dgm:t>
        <a:bodyPr/>
        <a:lstStyle/>
        <a:p>
          <a:endParaRPr lang="en-US"/>
        </a:p>
      </dgm:t>
    </dgm:pt>
    <dgm:pt modelId="{B2780444-5BD1-4BBF-B3D0-312DDD118439}" type="pres">
      <dgm:prSet presAssocID="{CB644B29-151F-4EEE-B157-BBE09480E2AF}" presName="hierRoot2" presStyleCnt="0"/>
      <dgm:spPr/>
    </dgm:pt>
    <dgm:pt modelId="{01BFCA84-7967-461E-81E5-66EF8F75F180}" type="pres">
      <dgm:prSet presAssocID="{CB644B29-151F-4EEE-B157-BBE09480E2AF}" presName="composite2" presStyleCnt="0"/>
      <dgm:spPr/>
    </dgm:pt>
    <dgm:pt modelId="{5D5742EA-78CA-4504-A9FA-05C5A200B2ED}" type="pres">
      <dgm:prSet presAssocID="{CB644B29-151F-4EEE-B157-BBE09480E2AF}" presName="background2" presStyleLbl="node2" presStyleIdx="0" presStyleCnt="2"/>
      <dgm:spPr>
        <a:solidFill>
          <a:schemeClr val="accent2"/>
        </a:solidFill>
      </dgm:spPr>
    </dgm:pt>
    <dgm:pt modelId="{E1143F67-6940-40E6-8322-2CC5AE8651EC}" type="pres">
      <dgm:prSet presAssocID="{CB644B29-151F-4EEE-B157-BBE09480E2AF}" presName="text2" presStyleLbl="fgAcc2" presStyleIdx="0" presStyleCnt="2" custScaleX="113366" custScaleY="36504" custLinFactX="-34374" custLinFactNeighborX="-100000" custLinFactNeighborY="-939">
        <dgm:presLayoutVars>
          <dgm:chPref val="3"/>
        </dgm:presLayoutVars>
      </dgm:prSet>
      <dgm:spPr/>
      <dgm:t>
        <a:bodyPr/>
        <a:lstStyle/>
        <a:p>
          <a:endParaRPr lang="en-US"/>
        </a:p>
      </dgm:t>
    </dgm:pt>
    <dgm:pt modelId="{C442E3B4-20BB-4FF8-AD0B-F876F47B18CB}" type="pres">
      <dgm:prSet presAssocID="{CB644B29-151F-4EEE-B157-BBE09480E2AF}" presName="hierChild3" presStyleCnt="0"/>
      <dgm:spPr/>
    </dgm:pt>
    <dgm:pt modelId="{0ADD5D55-B628-41C3-85AC-5E4F04CC75AA}" type="pres">
      <dgm:prSet presAssocID="{D31678F9-743B-4818-BA00-0AA6B74DD113}" presName="Name17" presStyleLbl="parChTrans1D3" presStyleIdx="0" presStyleCnt="2"/>
      <dgm:spPr/>
      <dgm:t>
        <a:bodyPr/>
        <a:lstStyle/>
        <a:p>
          <a:endParaRPr lang="en-IN"/>
        </a:p>
      </dgm:t>
    </dgm:pt>
    <dgm:pt modelId="{6C098443-80A0-4FF0-8E79-B189DF8741B6}" type="pres">
      <dgm:prSet presAssocID="{424BC000-4932-49C2-8BA2-F87C3859BB2B}" presName="hierRoot3" presStyleCnt="0"/>
      <dgm:spPr/>
    </dgm:pt>
    <dgm:pt modelId="{8C453B87-2D1C-4BAC-8029-2DCE35BB7D26}" type="pres">
      <dgm:prSet presAssocID="{424BC000-4932-49C2-8BA2-F87C3859BB2B}" presName="composite3" presStyleCnt="0"/>
      <dgm:spPr/>
    </dgm:pt>
    <dgm:pt modelId="{61F42BD7-0BA6-4D66-BBA4-D7495D9DE73E}" type="pres">
      <dgm:prSet presAssocID="{424BC000-4932-49C2-8BA2-F87C3859BB2B}" presName="background3" presStyleLbl="node3" presStyleIdx="0" presStyleCnt="2"/>
      <dgm:spPr>
        <a:solidFill>
          <a:schemeClr val="accent2"/>
        </a:solidFill>
      </dgm:spPr>
      <dgm:t>
        <a:bodyPr/>
        <a:lstStyle/>
        <a:p>
          <a:endParaRPr lang="en-IN"/>
        </a:p>
      </dgm:t>
    </dgm:pt>
    <dgm:pt modelId="{7FE153AD-ED6C-4D7F-A1F2-ABDC62EB5E42}" type="pres">
      <dgm:prSet presAssocID="{424BC000-4932-49C2-8BA2-F87C3859BB2B}" presName="text3" presStyleLbl="fgAcc3" presStyleIdx="0" presStyleCnt="2" custScaleX="202325" custScaleY="60789" custLinFactNeighborX="-72570" custLinFactNeighborY="3571">
        <dgm:presLayoutVars>
          <dgm:chPref val="3"/>
        </dgm:presLayoutVars>
      </dgm:prSet>
      <dgm:spPr/>
      <dgm:t>
        <a:bodyPr/>
        <a:lstStyle/>
        <a:p>
          <a:endParaRPr lang="en-IN"/>
        </a:p>
      </dgm:t>
    </dgm:pt>
    <dgm:pt modelId="{CF156C69-AEC6-4B7C-9896-127A0095DC16}" type="pres">
      <dgm:prSet presAssocID="{424BC000-4932-49C2-8BA2-F87C3859BB2B}" presName="hierChild4" presStyleCnt="0"/>
      <dgm:spPr/>
    </dgm:pt>
    <dgm:pt modelId="{B0EC0DF8-0BE2-43E3-BF77-E94AE5A0E9CA}" type="pres">
      <dgm:prSet presAssocID="{D86A7297-76F1-4006-9C27-62EA0ED23D93}" presName="Name23" presStyleLbl="parChTrans1D4" presStyleIdx="0" presStyleCnt="4"/>
      <dgm:spPr/>
      <dgm:t>
        <a:bodyPr/>
        <a:lstStyle/>
        <a:p>
          <a:endParaRPr lang="en-US"/>
        </a:p>
      </dgm:t>
    </dgm:pt>
    <dgm:pt modelId="{A082B15E-F08E-497B-8158-884D1D4AF1F2}" type="pres">
      <dgm:prSet presAssocID="{E589FA5B-A7C1-4022-A4A0-811B13332FA0}" presName="hierRoot4" presStyleCnt="0"/>
      <dgm:spPr/>
    </dgm:pt>
    <dgm:pt modelId="{C78F80B4-4F0C-4E68-BF9C-7BD009518C34}" type="pres">
      <dgm:prSet presAssocID="{E589FA5B-A7C1-4022-A4A0-811B13332FA0}" presName="composite4" presStyleCnt="0"/>
      <dgm:spPr/>
    </dgm:pt>
    <dgm:pt modelId="{CC322333-322B-4654-AB85-5A87A01933D8}" type="pres">
      <dgm:prSet presAssocID="{E589FA5B-A7C1-4022-A4A0-811B13332FA0}" presName="background4" presStyleLbl="node4" presStyleIdx="0" presStyleCnt="4"/>
      <dgm:spPr>
        <a:solidFill>
          <a:schemeClr val="accent4">
            <a:lumMod val="25000"/>
          </a:schemeClr>
        </a:solidFill>
      </dgm:spPr>
      <dgm:t>
        <a:bodyPr/>
        <a:lstStyle/>
        <a:p>
          <a:endParaRPr lang="en-US"/>
        </a:p>
      </dgm:t>
    </dgm:pt>
    <dgm:pt modelId="{984AF6E3-1A74-4A98-A7F6-547CB4DB0240}" type="pres">
      <dgm:prSet presAssocID="{E589FA5B-A7C1-4022-A4A0-811B13332FA0}" presName="text4" presStyleLbl="fgAcc4" presStyleIdx="0" presStyleCnt="4" custScaleX="45634" custScaleY="33011" custLinFactNeighborX="-62743" custLinFactNeighborY="-1190">
        <dgm:presLayoutVars>
          <dgm:chPref val="3"/>
        </dgm:presLayoutVars>
      </dgm:prSet>
      <dgm:spPr/>
      <dgm:t>
        <a:bodyPr/>
        <a:lstStyle/>
        <a:p>
          <a:endParaRPr lang="en-US"/>
        </a:p>
      </dgm:t>
    </dgm:pt>
    <dgm:pt modelId="{736D33BD-1565-4505-9A44-982B790294B5}" type="pres">
      <dgm:prSet presAssocID="{E589FA5B-A7C1-4022-A4A0-811B13332FA0}" presName="hierChild5" presStyleCnt="0"/>
      <dgm:spPr/>
    </dgm:pt>
    <dgm:pt modelId="{F249D631-0AA0-4710-832C-7602FFC6461F}" type="pres">
      <dgm:prSet presAssocID="{059C3FAE-0FA1-4648-8974-DFBD06C78833}" presName="Name23" presStyleLbl="parChTrans1D4" presStyleIdx="1" presStyleCnt="4"/>
      <dgm:spPr/>
      <dgm:t>
        <a:bodyPr/>
        <a:lstStyle/>
        <a:p>
          <a:endParaRPr lang="en-US"/>
        </a:p>
      </dgm:t>
    </dgm:pt>
    <dgm:pt modelId="{126A264F-7B7D-4C44-A8F8-97FF2D837C02}" type="pres">
      <dgm:prSet presAssocID="{8C724C26-8CE2-4D0C-8F6C-4BF8AD8E2D1F}" presName="hierRoot4" presStyleCnt="0"/>
      <dgm:spPr/>
    </dgm:pt>
    <dgm:pt modelId="{54C5BB9B-B901-4C37-ACA2-8D796C25DF96}" type="pres">
      <dgm:prSet presAssocID="{8C724C26-8CE2-4D0C-8F6C-4BF8AD8E2D1F}" presName="composite4" presStyleCnt="0"/>
      <dgm:spPr/>
    </dgm:pt>
    <dgm:pt modelId="{2AABFC98-B15A-4190-9150-43D8FCB6A2C3}" type="pres">
      <dgm:prSet presAssocID="{8C724C26-8CE2-4D0C-8F6C-4BF8AD8E2D1F}" presName="background4" presStyleLbl="node4" presStyleIdx="1" presStyleCnt="4"/>
      <dgm:spPr>
        <a:solidFill>
          <a:schemeClr val="accent4">
            <a:lumMod val="25000"/>
          </a:schemeClr>
        </a:solidFill>
      </dgm:spPr>
      <dgm:t>
        <a:bodyPr/>
        <a:lstStyle/>
        <a:p>
          <a:endParaRPr lang="en-US"/>
        </a:p>
      </dgm:t>
    </dgm:pt>
    <dgm:pt modelId="{268DD991-9DE4-4259-A6A6-8796AA61D2FE}" type="pres">
      <dgm:prSet presAssocID="{8C724C26-8CE2-4D0C-8F6C-4BF8AD8E2D1F}" presName="text4" presStyleLbl="fgAcc4" presStyleIdx="1" presStyleCnt="4" custScaleX="217336">
        <dgm:presLayoutVars>
          <dgm:chPref val="3"/>
        </dgm:presLayoutVars>
      </dgm:prSet>
      <dgm:spPr/>
      <dgm:t>
        <a:bodyPr/>
        <a:lstStyle/>
        <a:p>
          <a:endParaRPr lang="en-US"/>
        </a:p>
      </dgm:t>
    </dgm:pt>
    <dgm:pt modelId="{6EAA525F-A47F-45BE-9230-5A30733B4BEC}" type="pres">
      <dgm:prSet presAssocID="{8C724C26-8CE2-4D0C-8F6C-4BF8AD8E2D1F}" presName="hierChild5" presStyleCnt="0"/>
      <dgm:spPr/>
    </dgm:pt>
    <dgm:pt modelId="{043C4126-4A34-4C46-AD37-0B5D9F2605B2}" type="pres">
      <dgm:prSet presAssocID="{9005BD98-4BB5-4BEE-8335-31CE20254BE6}" presName="Name23" presStyleLbl="parChTrans1D4" presStyleIdx="2" presStyleCnt="4"/>
      <dgm:spPr/>
      <dgm:t>
        <a:bodyPr/>
        <a:lstStyle/>
        <a:p>
          <a:endParaRPr lang="en-US"/>
        </a:p>
      </dgm:t>
    </dgm:pt>
    <dgm:pt modelId="{0E82DB2D-303B-456E-87AE-18328145FBF1}" type="pres">
      <dgm:prSet presAssocID="{EEDCEC03-44DC-44D5-920D-1EC8B8FC895A}" presName="hierRoot4" presStyleCnt="0"/>
      <dgm:spPr/>
    </dgm:pt>
    <dgm:pt modelId="{19E1346B-388F-41B7-BD1E-EF3473B4FB7B}" type="pres">
      <dgm:prSet presAssocID="{EEDCEC03-44DC-44D5-920D-1EC8B8FC895A}" presName="composite4" presStyleCnt="0"/>
      <dgm:spPr/>
    </dgm:pt>
    <dgm:pt modelId="{163F597A-9A65-4EDB-84C0-A08EC7D5C3C4}" type="pres">
      <dgm:prSet presAssocID="{EEDCEC03-44DC-44D5-920D-1EC8B8FC895A}" presName="background4" presStyleLbl="node4" presStyleIdx="2" presStyleCnt="4"/>
      <dgm:spPr>
        <a:solidFill>
          <a:schemeClr val="accent4">
            <a:lumMod val="25000"/>
          </a:schemeClr>
        </a:solidFill>
      </dgm:spPr>
      <dgm:t>
        <a:bodyPr/>
        <a:lstStyle/>
        <a:p>
          <a:endParaRPr lang="en-US"/>
        </a:p>
      </dgm:t>
    </dgm:pt>
    <dgm:pt modelId="{A74CBECD-0618-4460-9380-9E5D2CAAB8FF}" type="pres">
      <dgm:prSet presAssocID="{EEDCEC03-44DC-44D5-920D-1EC8B8FC895A}" presName="text4" presStyleLbl="fgAcc4" presStyleIdx="2" presStyleCnt="4" custScaleX="43197" custScaleY="33250">
        <dgm:presLayoutVars>
          <dgm:chPref val="3"/>
        </dgm:presLayoutVars>
      </dgm:prSet>
      <dgm:spPr/>
      <dgm:t>
        <a:bodyPr/>
        <a:lstStyle/>
        <a:p>
          <a:endParaRPr lang="en-US"/>
        </a:p>
      </dgm:t>
    </dgm:pt>
    <dgm:pt modelId="{02A15A78-F89B-41FD-97EA-F02231FD702C}" type="pres">
      <dgm:prSet presAssocID="{EEDCEC03-44DC-44D5-920D-1EC8B8FC895A}" presName="hierChild5" presStyleCnt="0"/>
      <dgm:spPr/>
    </dgm:pt>
    <dgm:pt modelId="{99989D8B-CA06-41B5-99BB-57BADFF5F7C9}" type="pres">
      <dgm:prSet presAssocID="{61859358-EBBD-48E3-A92F-1C5657F89CED}" presName="Name23" presStyleLbl="parChTrans1D4" presStyleIdx="3" presStyleCnt="4"/>
      <dgm:spPr/>
      <dgm:t>
        <a:bodyPr/>
        <a:lstStyle/>
        <a:p>
          <a:endParaRPr lang="en-US"/>
        </a:p>
      </dgm:t>
    </dgm:pt>
    <dgm:pt modelId="{50F1491E-54A9-4759-B15B-905A37CFF371}" type="pres">
      <dgm:prSet presAssocID="{2E81AA8B-84D8-441D-BDC3-B7BA7998424C}" presName="hierRoot4" presStyleCnt="0"/>
      <dgm:spPr/>
    </dgm:pt>
    <dgm:pt modelId="{A791F5A1-0B89-4587-BE3F-3745F5A27CBE}" type="pres">
      <dgm:prSet presAssocID="{2E81AA8B-84D8-441D-BDC3-B7BA7998424C}" presName="composite4" presStyleCnt="0"/>
      <dgm:spPr/>
    </dgm:pt>
    <dgm:pt modelId="{89ACB117-2FDE-46BC-A67A-C1F7D686CA29}" type="pres">
      <dgm:prSet presAssocID="{2E81AA8B-84D8-441D-BDC3-B7BA7998424C}" presName="background4" presStyleLbl="node4" presStyleIdx="3" presStyleCnt="4"/>
      <dgm:spPr>
        <a:solidFill>
          <a:schemeClr val="accent4">
            <a:lumMod val="25000"/>
          </a:schemeClr>
        </a:solidFill>
      </dgm:spPr>
      <dgm:t>
        <a:bodyPr/>
        <a:lstStyle/>
        <a:p>
          <a:endParaRPr lang="en-US"/>
        </a:p>
      </dgm:t>
    </dgm:pt>
    <dgm:pt modelId="{CDFE302F-7499-4751-8CAB-58E2385E12C1}" type="pres">
      <dgm:prSet presAssocID="{2E81AA8B-84D8-441D-BDC3-B7BA7998424C}" presName="text4" presStyleLbl="fgAcc4" presStyleIdx="3" presStyleCnt="4" custScaleX="133740" custLinFactX="5863" custLinFactNeighborX="100000" custLinFactNeighborY="801">
        <dgm:presLayoutVars>
          <dgm:chPref val="3"/>
        </dgm:presLayoutVars>
      </dgm:prSet>
      <dgm:spPr/>
      <dgm:t>
        <a:bodyPr/>
        <a:lstStyle/>
        <a:p>
          <a:endParaRPr lang="en-US"/>
        </a:p>
      </dgm:t>
    </dgm:pt>
    <dgm:pt modelId="{A0AB0F8B-D9D3-4CE9-9D6B-B2992B2131C1}" type="pres">
      <dgm:prSet presAssocID="{2E81AA8B-84D8-441D-BDC3-B7BA7998424C}" presName="hierChild5" presStyleCnt="0"/>
      <dgm:spPr/>
    </dgm:pt>
    <dgm:pt modelId="{9912C150-EA25-48F5-B2D1-16B9ED3DAE49}" type="pres">
      <dgm:prSet presAssocID="{568C15ED-E4CC-4260-80B7-BF191B9F48DC}" presName="Name10" presStyleLbl="parChTrans1D2" presStyleIdx="1" presStyleCnt="2"/>
      <dgm:spPr/>
      <dgm:t>
        <a:bodyPr/>
        <a:lstStyle/>
        <a:p>
          <a:endParaRPr lang="en-US"/>
        </a:p>
      </dgm:t>
    </dgm:pt>
    <dgm:pt modelId="{D9AC349F-5474-4019-B04B-0D152E443CD0}" type="pres">
      <dgm:prSet presAssocID="{6C8562B5-B058-4076-BF2A-F86FC008A59D}" presName="hierRoot2" presStyleCnt="0"/>
      <dgm:spPr/>
    </dgm:pt>
    <dgm:pt modelId="{B0651A64-315C-4E8E-8F1F-B27BDB167C72}" type="pres">
      <dgm:prSet presAssocID="{6C8562B5-B058-4076-BF2A-F86FC008A59D}" presName="composite2" presStyleCnt="0"/>
      <dgm:spPr/>
    </dgm:pt>
    <dgm:pt modelId="{D254D478-F329-4157-906F-74851396C065}" type="pres">
      <dgm:prSet presAssocID="{6C8562B5-B058-4076-BF2A-F86FC008A59D}" presName="background2" presStyleLbl="node2" presStyleIdx="1" presStyleCnt="2"/>
      <dgm:spPr>
        <a:solidFill>
          <a:schemeClr val="accent2"/>
        </a:solidFill>
      </dgm:spPr>
    </dgm:pt>
    <dgm:pt modelId="{4DF2DA1E-F9CA-48EE-83F2-4670A7503D9E}" type="pres">
      <dgm:prSet presAssocID="{6C8562B5-B058-4076-BF2A-F86FC008A59D}" presName="text2" presStyleLbl="fgAcc2" presStyleIdx="1" presStyleCnt="2" custScaleX="95372" custScaleY="36063" custLinFactNeighborX="39876">
        <dgm:presLayoutVars>
          <dgm:chPref val="3"/>
        </dgm:presLayoutVars>
      </dgm:prSet>
      <dgm:spPr/>
      <dgm:t>
        <a:bodyPr/>
        <a:lstStyle/>
        <a:p>
          <a:endParaRPr lang="en-US"/>
        </a:p>
      </dgm:t>
    </dgm:pt>
    <dgm:pt modelId="{A2EDBFFD-2EFE-4C94-8CEB-7678FC9A4B91}" type="pres">
      <dgm:prSet presAssocID="{6C8562B5-B058-4076-BF2A-F86FC008A59D}" presName="hierChild3" presStyleCnt="0"/>
      <dgm:spPr/>
    </dgm:pt>
    <dgm:pt modelId="{043B4885-3BF2-49CF-802C-56EABA7EF14D}" type="pres">
      <dgm:prSet presAssocID="{A231B3C3-DDC4-409D-920D-A7FF6001FB9A}" presName="Name17" presStyleLbl="parChTrans1D3" presStyleIdx="1" presStyleCnt="2"/>
      <dgm:spPr/>
      <dgm:t>
        <a:bodyPr/>
        <a:lstStyle/>
        <a:p>
          <a:endParaRPr lang="en-US"/>
        </a:p>
      </dgm:t>
    </dgm:pt>
    <dgm:pt modelId="{6F7278F6-E8FD-471E-8873-3DC99A4238CE}" type="pres">
      <dgm:prSet presAssocID="{84AEBFDB-6DC6-49E7-859B-9DD3B5E75F7E}" presName="hierRoot3" presStyleCnt="0"/>
      <dgm:spPr/>
    </dgm:pt>
    <dgm:pt modelId="{F62772F8-9D54-460F-A887-4D375F23813C}" type="pres">
      <dgm:prSet presAssocID="{84AEBFDB-6DC6-49E7-859B-9DD3B5E75F7E}" presName="composite3" presStyleCnt="0"/>
      <dgm:spPr/>
    </dgm:pt>
    <dgm:pt modelId="{CD523DCC-2F2E-4E48-9EC9-9DE2638E93B4}" type="pres">
      <dgm:prSet presAssocID="{84AEBFDB-6DC6-49E7-859B-9DD3B5E75F7E}" presName="background3" presStyleLbl="node3" presStyleIdx="1" presStyleCnt="2"/>
      <dgm:spPr>
        <a:solidFill>
          <a:schemeClr val="accent2"/>
        </a:solidFill>
      </dgm:spPr>
    </dgm:pt>
    <dgm:pt modelId="{63A53C1B-6324-4178-885C-27FB277CE91B}" type="pres">
      <dgm:prSet presAssocID="{84AEBFDB-6DC6-49E7-859B-9DD3B5E75F7E}" presName="text3" presStyleLbl="fgAcc3" presStyleIdx="1" presStyleCnt="2" custScaleX="99331" custScaleY="79442" custLinFactNeighborX="57820" custLinFactNeighborY="2125">
        <dgm:presLayoutVars>
          <dgm:chPref val="3"/>
        </dgm:presLayoutVars>
      </dgm:prSet>
      <dgm:spPr/>
      <dgm:t>
        <a:bodyPr/>
        <a:lstStyle/>
        <a:p>
          <a:endParaRPr lang="en-US"/>
        </a:p>
      </dgm:t>
    </dgm:pt>
    <dgm:pt modelId="{C470A289-BBC3-46BD-8C76-EA30466D3621}" type="pres">
      <dgm:prSet presAssocID="{84AEBFDB-6DC6-49E7-859B-9DD3B5E75F7E}" presName="hierChild4" presStyleCnt="0"/>
      <dgm:spPr/>
    </dgm:pt>
  </dgm:ptLst>
  <dgm:cxnLst>
    <dgm:cxn modelId="{9AFD7919-7137-4848-99DF-121BAA6D00EC}" srcId="{6C8562B5-B058-4076-BF2A-F86FC008A59D}" destId="{84AEBFDB-6DC6-49E7-859B-9DD3B5E75F7E}" srcOrd="0" destOrd="0" parTransId="{A231B3C3-DDC4-409D-920D-A7FF6001FB9A}" sibTransId="{24D6263B-9872-4B45-916E-FCE17BB94A89}"/>
    <dgm:cxn modelId="{429FB6ED-2DF7-4F5E-8AEA-7FDF05E1C6DD}" type="presOf" srcId="{9005BD98-4BB5-4BEE-8335-31CE20254BE6}" destId="{043C4126-4A34-4C46-AD37-0B5D9F2605B2}" srcOrd="0" destOrd="0" presId="urn:microsoft.com/office/officeart/2005/8/layout/hierarchy1"/>
    <dgm:cxn modelId="{A515049B-81D5-411D-A0F4-D474A8170F51}" type="presOf" srcId="{EEDCEC03-44DC-44D5-920D-1EC8B8FC895A}" destId="{A74CBECD-0618-4460-9380-9E5D2CAAB8FF}" srcOrd="0" destOrd="0" presId="urn:microsoft.com/office/officeart/2005/8/layout/hierarchy1"/>
    <dgm:cxn modelId="{4078EBEB-4125-45EA-833B-3886309FA012}" type="presOf" srcId="{84AEBFDB-6DC6-49E7-859B-9DD3B5E75F7E}" destId="{63A53C1B-6324-4178-885C-27FB277CE91B}" srcOrd="0" destOrd="0" presId="urn:microsoft.com/office/officeart/2005/8/layout/hierarchy1"/>
    <dgm:cxn modelId="{66C6C1E8-1DBB-4887-BC7E-3D4DE5B63E67}" type="presOf" srcId="{61859358-EBBD-48E3-A92F-1C5657F89CED}" destId="{99989D8B-CA06-41B5-99BB-57BADFF5F7C9}" srcOrd="0" destOrd="0" presId="urn:microsoft.com/office/officeart/2005/8/layout/hierarchy1"/>
    <dgm:cxn modelId="{1CD52EE0-51F1-4D26-9527-4AFC7309D29F}" srcId="{970FAA73-6E04-481D-ABC5-EA9FE76376EE}" destId="{F202B94A-EB68-4987-A96A-561188134E00}" srcOrd="0" destOrd="0" parTransId="{479A82A7-884A-45BB-B62D-B0B23F5B590B}" sibTransId="{87D3CAED-E7AF-49E2-AB90-D279A40AA8C0}"/>
    <dgm:cxn modelId="{4E51C59F-0D65-4ED9-8279-836B5E326253}" type="presOf" srcId="{568C15ED-E4CC-4260-80B7-BF191B9F48DC}" destId="{9912C150-EA25-48F5-B2D1-16B9ED3DAE49}" srcOrd="0" destOrd="0" presId="urn:microsoft.com/office/officeart/2005/8/layout/hierarchy1"/>
    <dgm:cxn modelId="{7B789274-53C4-43BB-9ED1-CF8859C03FC1}" type="presOf" srcId="{D86A7297-76F1-4006-9C27-62EA0ED23D93}" destId="{B0EC0DF8-0BE2-43E3-BF77-E94AE5A0E9CA}" srcOrd="0" destOrd="0" presId="urn:microsoft.com/office/officeart/2005/8/layout/hierarchy1"/>
    <dgm:cxn modelId="{EA4163B1-B0F4-4615-91D4-B81A14E55111}" type="presOf" srcId="{6C8562B5-B058-4076-BF2A-F86FC008A59D}" destId="{4DF2DA1E-F9CA-48EE-83F2-4670A7503D9E}" srcOrd="0" destOrd="0" presId="urn:microsoft.com/office/officeart/2005/8/layout/hierarchy1"/>
    <dgm:cxn modelId="{C368C51D-C892-4CD8-B25F-24C62B01F301}" srcId="{424BC000-4932-49C2-8BA2-F87C3859BB2B}" destId="{EEDCEC03-44DC-44D5-920D-1EC8B8FC895A}" srcOrd="1" destOrd="0" parTransId="{9005BD98-4BB5-4BEE-8335-31CE20254BE6}" sibTransId="{33348A70-BBE4-4517-A9CD-A5E4E005E268}"/>
    <dgm:cxn modelId="{6CC8ED59-A61C-492F-B460-0B51C7C4DED2}" type="presOf" srcId="{424BC000-4932-49C2-8BA2-F87C3859BB2B}" destId="{7FE153AD-ED6C-4D7F-A1F2-ABDC62EB5E42}" srcOrd="0" destOrd="0" presId="urn:microsoft.com/office/officeart/2005/8/layout/hierarchy1"/>
    <dgm:cxn modelId="{CD322D87-3C35-4B69-AD6C-18B28819F41A}" type="presOf" srcId="{D31678F9-743B-4818-BA00-0AA6B74DD113}" destId="{0ADD5D55-B628-41C3-85AC-5E4F04CC75AA}" srcOrd="0" destOrd="0" presId="urn:microsoft.com/office/officeart/2005/8/layout/hierarchy1"/>
    <dgm:cxn modelId="{B6BB4127-2C6F-4F5C-A922-3CA56B54AB8E}" type="presOf" srcId="{059C3FAE-0FA1-4648-8974-DFBD06C78833}" destId="{F249D631-0AA0-4710-832C-7602FFC6461F}" srcOrd="0" destOrd="0" presId="urn:microsoft.com/office/officeart/2005/8/layout/hierarchy1"/>
    <dgm:cxn modelId="{90480B0D-36E1-45B2-8F23-A6230B54D834}" srcId="{E589FA5B-A7C1-4022-A4A0-811B13332FA0}" destId="{8C724C26-8CE2-4D0C-8F6C-4BF8AD8E2D1F}" srcOrd="0" destOrd="0" parTransId="{059C3FAE-0FA1-4648-8974-DFBD06C78833}" sibTransId="{8B655EC8-B58A-4FD4-A655-5B240197ABD4}"/>
    <dgm:cxn modelId="{75DEAD51-AF4B-45E8-89B9-5CEF5C807B78}" type="presOf" srcId="{8C724C26-8CE2-4D0C-8F6C-4BF8AD8E2D1F}" destId="{268DD991-9DE4-4259-A6A6-8796AA61D2FE}" srcOrd="0" destOrd="0" presId="urn:microsoft.com/office/officeart/2005/8/layout/hierarchy1"/>
    <dgm:cxn modelId="{EF873715-84B4-4C63-884C-8719BEB3E971}" type="presOf" srcId="{CE700DDA-2878-4D5A-98FE-950982259899}" destId="{9F93ED91-7BB9-4E0D-AA1E-77744C433AAA}" srcOrd="0" destOrd="0" presId="urn:microsoft.com/office/officeart/2005/8/layout/hierarchy1"/>
    <dgm:cxn modelId="{161D053E-4066-413E-9757-3D1A6DF13FC9}" type="presOf" srcId="{A231B3C3-DDC4-409D-920D-A7FF6001FB9A}" destId="{043B4885-3BF2-49CF-802C-56EABA7EF14D}" srcOrd="0" destOrd="0" presId="urn:microsoft.com/office/officeart/2005/8/layout/hierarchy1"/>
    <dgm:cxn modelId="{17295F02-C17B-40F8-B03D-1C567E267E7E}" srcId="{F202B94A-EB68-4987-A96A-561188134E00}" destId="{CB644B29-151F-4EEE-B157-BBE09480E2AF}" srcOrd="0" destOrd="0" parTransId="{CE700DDA-2878-4D5A-98FE-950982259899}" sibTransId="{18B2B30D-4E0C-48D2-97B3-AB3FF523C271}"/>
    <dgm:cxn modelId="{C2122D39-553E-41F4-9866-22C27C13BC61}" type="presOf" srcId="{2E81AA8B-84D8-441D-BDC3-B7BA7998424C}" destId="{CDFE302F-7499-4751-8CAB-58E2385E12C1}" srcOrd="0" destOrd="0" presId="urn:microsoft.com/office/officeart/2005/8/layout/hierarchy1"/>
    <dgm:cxn modelId="{BD9D47C7-30B6-4426-B1DA-FCA2CB8A7CFD}" srcId="{F202B94A-EB68-4987-A96A-561188134E00}" destId="{6C8562B5-B058-4076-BF2A-F86FC008A59D}" srcOrd="1" destOrd="0" parTransId="{568C15ED-E4CC-4260-80B7-BF191B9F48DC}" sibTransId="{5FB88E9A-3077-44BB-8687-98520EE2A5DF}"/>
    <dgm:cxn modelId="{C8B13F52-736B-4CEA-A5C0-131DE1C285F5}" srcId="{424BC000-4932-49C2-8BA2-F87C3859BB2B}" destId="{E589FA5B-A7C1-4022-A4A0-811B13332FA0}" srcOrd="0" destOrd="0" parTransId="{D86A7297-76F1-4006-9C27-62EA0ED23D93}" sibTransId="{3AEF972C-FAF4-4E2E-A8C4-D80F1A040835}"/>
    <dgm:cxn modelId="{2E775C63-ED5D-4501-ADAD-0D13A22A9EFE}" type="presOf" srcId="{E589FA5B-A7C1-4022-A4A0-811B13332FA0}" destId="{984AF6E3-1A74-4A98-A7F6-547CB4DB0240}" srcOrd="0" destOrd="0" presId="urn:microsoft.com/office/officeart/2005/8/layout/hierarchy1"/>
    <dgm:cxn modelId="{F2EAE6F3-0393-44ED-A17E-9369F111BB7C}" type="presOf" srcId="{CB644B29-151F-4EEE-B157-BBE09480E2AF}" destId="{E1143F67-6940-40E6-8322-2CC5AE8651EC}" srcOrd="0" destOrd="0" presId="urn:microsoft.com/office/officeart/2005/8/layout/hierarchy1"/>
    <dgm:cxn modelId="{54908F1A-F5E7-4C43-849A-73E3A4F0AC82}" type="presOf" srcId="{970FAA73-6E04-481D-ABC5-EA9FE76376EE}" destId="{95993F37-35DD-4CB1-BD37-AAAFD4085760}" srcOrd="0" destOrd="0" presId="urn:microsoft.com/office/officeart/2005/8/layout/hierarchy1"/>
    <dgm:cxn modelId="{5A6F295E-D076-43BB-ABAC-0E00FCB00648}" srcId="{EEDCEC03-44DC-44D5-920D-1EC8B8FC895A}" destId="{2E81AA8B-84D8-441D-BDC3-B7BA7998424C}" srcOrd="0" destOrd="0" parTransId="{61859358-EBBD-48E3-A92F-1C5657F89CED}" sibTransId="{C66B92A2-DCBF-4B8A-A667-3AE0AF7D5452}"/>
    <dgm:cxn modelId="{F834649B-398F-482C-95B7-8DA06F2A1A0C}" srcId="{CB644B29-151F-4EEE-B157-BBE09480E2AF}" destId="{424BC000-4932-49C2-8BA2-F87C3859BB2B}" srcOrd="0" destOrd="0" parTransId="{D31678F9-743B-4818-BA00-0AA6B74DD113}" sibTransId="{9153129E-83B6-4F22-9EF7-A8CF535DAA88}"/>
    <dgm:cxn modelId="{00176D6D-D1C0-446D-8E1B-14DD02D24F71}" type="presOf" srcId="{F202B94A-EB68-4987-A96A-561188134E00}" destId="{14627C0A-61BD-46E3-83D2-899EA144CAE7}" srcOrd="0" destOrd="0" presId="urn:microsoft.com/office/officeart/2005/8/layout/hierarchy1"/>
    <dgm:cxn modelId="{5A3AE723-EFB7-46EF-A22C-D5C07D8936F0}" type="presParOf" srcId="{95993F37-35DD-4CB1-BD37-AAAFD4085760}" destId="{64143BC8-14FF-4070-8FDF-FDEC2B8ED89D}" srcOrd="0" destOrd="0" presId="urn:microsoft.com/office/officeart/2005/8/layout/hierarchy1"/>
    <dgm:cxn modelId="{47759294-171F-429B-9AAD-1143EB44D38F}" type="presParOf" srcId="{64143BC8-14FF-4070-8FDF-FDEC2B8ED89D}" destId="{88D84909-3126-4C55-BDC2-ED7CEA622873}" srcOrd="0" destOrd="0" presId="urn:microsoft.com/office/officeart/2005/8/layout/hierarchy1"/>
    <dgm:cxn modelId="{9567A12B-6445-4B8D-B407-0D57CC27BBE9}" type="presParOf" srcId="{88D84909-3126-4C55-BDC2-ED7CEA622873}" destId="{D700DBBE-411E-4116-9564-C7031DF9C706}" srcOrd="0" destOrd="0" presId="urn:microsoft.com/office/officeart/2005/8/layout/hierarchy1"/>
    <dgm:cxn modelId="{ECDFC3AB-073D-460C-840E-040A0071035B}" type="presParOf" srcId="{88D84909-3126-4C55-BDC2-ED7CEA622873}" destId="{14627C0A-61BD-46E3-83D2-899EA144CAE7}" srcOrd="1" destOrd="0" presId="urn:microsoft.com/office/officeart/2005/8/layout/hierarchy1"/>
    <dgm:cxn modelId="{A37350D2-67F2-4B01-932D-94E62C0E9FB2}" type="presParOf" srcId="{64143BC8-14FF-4070-8FDF-FDEC2B8ED89D}" destId="{B3431482-0A6C-473F-92C5-88F64BC70D08}" srcOrd="1" destOrd="0" presId="urn:microsoft.com/office/officeart/2005/8/layout/hierarchy1"/>
    <dgm:cxn modelId="{16FEE973-2FDF-4890-9BDC-8DEFAA1EBDF5}" type="presParOf" srcId="{B3431482-0A6C-473F-92C5-88F64BC70D08}" destId="{9F93ED91-7BB9-4E0D-AA1E-77744C433AAA}" srcOrd="0" destOrd="0" presId="urn:microsoft.com/office/officeart/2005/8/layout/hierarchy1"/>
    <dgm:cxn modelId="{2ACAEE78-E075-40F3-B0F0-7613E6F8186B}" type="presParOf" srcId="{B3431482-0A6C-473F-92C5-88F64BC70D08}" destId="{B2780444-5BD1-4BBF-B3D0-312DDD118439}" srcOrd="1" destOrd="0" presId="urn:microsoft.com/office/officeart/2005/8/layout/hierarchy1"/>
    <dgm:cxn modelId="{311CF0C7-7E6D-4617-9404-01BD9E009B32}" type="presParOf" srcId="{B2780444-5BD1-4BBF-B3D0-312DDD118439}" destId="{01BFCA84-7967-461E-81E5-66EF8F75F180}" srcOrd="0" destOrd="0" presId="urn:microsoft.com/office/officeart/2005/8/layout/hierarchy1"/>
    <dgm:cxn modelId="{927BDCAD-E106-42EE-A5B2-32E59921BFFC}" type="presParOf" srcId="{01BFCA84-7967-461E-81E5-66EF8F75F180}" destId="{5D5742EA-78CA-4504-A9FA-05C5A200B2ED}" srcOrd="0" destOrd="0" presId="urn:microsoft.com/office/officeart/2005/8/layout/hierarchy1"/>
    <dgm:cxn modelId="{29AC13D7-699D-4A71-813A-78D5E5397A82}" type="presParOf" srcId="{01BFCA84-7967-461E-81E5-66EF8F75F180}" destId="{E1143F67-6940-40E6-8322-2CC5AE8651EC}" srcOrd="1" destOrd="0" presId="urn:microsoft.com/office/officeart/2005/8/layout/hierarchy1"/>
    <dgm:cxn modelId="{03FEBF84-DF87-4B3D-98C1-BC17B17F36FF}" type="presParOf" srcId="{B2780444-5BD1-4BBF-B3D0-312DDD118439}" destId="{C442E3B4-20BB-4FF8-AD0B-F876F47B18CB}" srcOrd="1" destOrd="0" presId="urn:microsoft.com/office/officeart/2005/8/layout/hierarchy1"/>
    <dgm:cxn modelId="{AB43E89F-8E88-4146-8084-C8680183FE3D}" type="presParOf" srcId="{C442E3B4-20BB-4FF8-AD0B-F876F47B18CB}" destId="{0ADD5D55-B628-41C3-85AC-5E4F04CC75AA}" srcOrd="0" destOrd="0" presId="urn:microsoft.com/office/officeart/2005/8/layout/hierarchy1"/>
    <dgm:cxn modelId="{F1292303-CBA5-47B6-BE38-47E57E8E4305}" type="presParOf" srcId="{C442E3B4-20BB-4FF8-AD0B-F876F47B18CB}" destId="{6C098443-80A0-4FF0-8E79-B189DF8741B6}" srcOrd="1" destOrd="0" presId="urn:microsoft.com/office/officeart/2005/8/layout/hierarchy1"/>
    <dgm:cxn modelId="{E8822F79-D23E-4F10-85F7-A960CDBF02C7}" type="presParOf" srcId="{6C098443-80A0-4FF0-8E79-B189DF8741B6}" destId="{8C453B87-2D1C-4BAC-8029-2DCE35BB7D26}" srcOrd="0" destOrd="0" presId="urn:microsoft.com/office/officeart/2005/8/layout/hierarchy1"/>
    <dgm:cxn modelId="{3A68FE21-1E9C-460A-8300-B933E2769A9C}" type="presParOf" srcId="{8C453B87-2D1C-4BAC-8029-2DCE35BB7D26}" destId="{61F42BD7-0BA6-4D66-BBA4-D7495D9DE73E}" srcOrd="0" destOrd="0" presId="urn:microsoft.com/office/officeart/2005/8/layout/hierarchy1"/>
    <dgm:cxn modelId="{93EA79F0-4DFF-46BC-A1CB-61A25701827F}" type="presParOf" srcId="{8C453B87-2D1C-4BAC-8029-2DCE35BB7D26}" destId="{7FE153AD-ED6C-4D7F-A1F2-ABDC62EB5E42}" srcOrd="1" destOrd="0" presId="urn:microsoft.com/office/officeart/2005/8/layout/hierarchy1"/>
    <dgm:cxn modelId="{37C2122E-CF9F-468A-8200-376A294DA562}" type="presParOf" srcId="{6C098443-80A0-4FF0-8E79-B189DF8741B6}" destId="{CF156C69-AEC6-4B7C-9896-127A0095DC16}" srcOrd="1" destOrd="0" presId="urn:microsoft.com/office/officeart/2005/8/layout/hierarchy1"/>
    <dgm:cxn modelId="{73EEE9B9-4258-49F3-81E4-93FF63604D5C}" type="presParOf" srcId="{CF156C69-AEC6-4B7C-9896-127A0095DC16}" destId="{B0EC0DF8-0BE2-43E3-BF77-E94AE5A0E9CA}" srcOrd="0" destOrd="0" presId="urn:microsoft.com/office/officeart/2005/8/layout/hierarchy1"/>
    <dgm:cxn modelId="{944ECA71-9C8A-4D0D-B3FB-3637860F5141}" type="presParOf" srcId="{CF156C69-AEC6-4B7C-9896-127A0095DC16}" destId="{A082B15E-F08E-497B-8158-884D1D4AF1F2}" srcOrd="1" destOrd="0" presId="urn:microsoft.com/office/officeart/2005/8/layout/hierarchy1"/>
    <dgm:cxn modelId="{52CE0559-BD87-4771-81A3-68AD41FFBF45}" type="presParOf" srcId="{A082B15E-F08E-497B-8158-884D1D4AF1F2}" destId="{C78F80B4-4F0C-4E68-BF9C-7BD009518C34}" srcOrd="0" destOrd="0" presId="urn:microsoft.com/office/officeart/2005/8/layout/hierarchy1"/>
    <dgm:cxn modelId="{440C97B7-11B6-4E2B-BF88-21EFBACF22E8}" type="presParOf" srcId="{C78F80B4-4F0C-4E68-BF9C-7BD009518C34}" destId="{CC322333-322B-4654-AB85-5A87A01933D8}" srcOrd="0" destOrd="0" presId="urn:microsoft.com/office/officeart/2005/8/layout/hierarchy1"/>
    <dgm:cxn modelId="{69EE1EE1-5986-48CA-A6F2-EDF7B5F8DBE1}" type="presParOf" srcId="{C78F80B4-4F0C-4E68-BF9C-7BD009518C34}" destId="{984AF6E3-1A74-4A98-A7F6-547CB4DB0240}" srcOrd="1" destOrd="0" presId="urn:microsoft.com/office/officeart/2005/8/layout/hierarchy1"/>
    <dgm:cxn modelId="{5DABF31E-EE5D-4AF4-82E3-E7D34B348583}" type="presParOf" srcId="{A082B15E-F08E-497B-8158-884D1D4AF1F2}" destId="{736D33BD-1565-4505-9A44-982B790294B5}" srcOrd="1" destOrd="0" presId="urn:microsoft.com/office/officeart/2005/8/layout/hierarchy1"/>
    <dgm:cxn modelId="{8EBA17D1-CF28-4C36-A8C6-75F3E9A33039}" type="presParOf" srcId="{736D33BD-1565-4505-9A44-982B790294B5}" destId="{F249D631-0AA0-4710-832C-7602FFC6461F}" srcOrd="0" destOrd="0" presId="urn:microsoft.com/office/officeart/2005/8/layout/hierarchy1"/>
    <dgm:cxn modelId="{9ADD75A0-A455-4BA0-8B85-121621DA25AF}" type="presParOf" srcId="{736D33BD-1565-4505-9A44-982B790294B5}" destId="{126A264F-7B7D-4C44-A8F8-97FF2D837C02}" srcOrd="1" destOrd="0" presId="urn:microsoft.com/office/officeart/2005/8/layout/hierarchy1"/>
    <dgm:cxn modelId="{3E04D0D9-88A0-4F8C-B192-B3A0D382384B}" type="presParOf" srcId="{126A264F-7B7D-4C44-A8F8-97FF2D837C02}" destId="{54C5BB9B-B901-4C37-ACA2-8D796C25DF96}" srcOrd="0" destOrd="0" presId="urn:microsoft.com/office/officeart/2005/8/layout/hierarchy1"/>
    <dgm:cxn modelId="{E4F49A68-507C-4A40-BE96-C4A51A7A8B6A}" type="presParOf" srcId="{54C5BB9B-B901-4C37-ACA2-8D796C25DF96}" destId="{2AABFC98-B15A-4190-9150-43D8FCB6A2C3}" srcOrd="0" destOrd="0" presId="urn:microsoft.com/office/officeart/2005/8/layout/hierarchy1"/>
    <dgm:cxn modelId="{6202FEDF-6235-47AF-808E-703554C45DF1}" type="presParOf" srcId="{54C5BB9B-B901-4C37-ACA2-8D796C25DF96}" destId="{268DD991-9DE4-4259-A6A6-8796AA61D2FE}" srcOrd="1" destOrd="0" presId="urn:microsoft.com/office/officeart/2005/8/layout/hierarchy1"/>
    <dgm:cxn modelId="{7CA81A67-F075-4B43-90DA-19E717541247}" type="presParOf" srcId="{126A264F-7B7D-4C44-A8F8-97FF2D837C02}" destId="{6EAA525F-A47F-45BE-9230-5A30733B4BEC}" srcOrd="1" destOrd="0" presId="urn:microsoft.com/office/officeart/2005/8/layout/hierarchy1"/>
    <dgm:cxn modelId="{4E0D94A1-A6B0-4344-B9B1-7B0AE24B7B6E}" type="presParOf" srcId="{CF156C69-AEC6-4B7C-9896-127A0095DC16}" destId="{043C4126-4A34-4C46-AD37-0B5D9F2605B2}" srcOrd="2" destOrd="0" presId="urn:microsoft.com/office/officeart/2005/8/layout/hierarchy1"/>
    <dgm:cxn modelId="{EC0A9CAE-D689-4ECD-9DAA-2C7627F24B4D}" type="presParOf" srcId="{CF156C69-AEC6-4B7C-9896-127A0095DC16}" destId="{0E82DB2D-303B-456E-87AE-18328145FBF1}" srcOrd="3" destOrd="0" presId="urn:microsoft.com/office/officeart/2005/8/layout/hierarchy1"/>
    <dgm:cxn modelId="{95ADE3A0-2382-4D2B-8192-FD89D50BF8A7}" type="presParOf" srcId="{0E82DB2D-303B-456E-87AE-18328145FBF1}" destId="{19E1346B-388F-41B7-BD1E-EF3473B4FB7B}" srcOrd="0" destOrd="0" presId="urn:microsoft.com/office/officeart/2005/8/layout/hierarchy1"/>
    <dgm:cxn modelId="{48DDAB17-6DE1-4F34-B83F-90FEFF145980}" type="presParOf" srcId="{19E1346B-388F-41B7-BD1E-EF3473B4FB7B}" destId="{163F597A-9A65-4EDB-84C0-A08EC7D5C3C4}" srcOrd="0" destOrd="0" presId="urn:microsoft.com/office/officeart/2005/8/layout/hierarchy1"/>
    <dgm:cxn modelId="{E3F8B276-BA41-4187-A993-33E0A9F1037F}" type="presParOf" srcId="{19E1346B-388F-41B7-BD1E-EF3473B4FB7B}" destId="{A74CBECD-0618-4460-9380-9E5D2CAAB8FF}" srcOrd="1" destOrd="0" presId="urn:microsoft.com/office/officeart/2005/8/layout/hierarchy1"/>
    <dgm:cxn modelId="{9528CCF5-9CCB-4F50-BD8B-5C874AFA26A2}" type="presParOf" srcId="{0E82DB2D-303B-456E-87AE-18328145FBF1}" destId="{02A15A78-F89B-41FD-97EA-F02231FD702C}" srcOrd="1" destOrd="0" presId="urn:microsoft.com/office/officeart/2005/8/layout/hierarchy1"/>
    <dgm:cxn modelId="{783BF9C6-B20F-43BA-AF0B-32B808459DEB}" type="presParOf" srcId="{02A15A78-F89B-41FD-97EA-F02231FD702C}" destId="{99989D8B-CA06-41B5-99BB-57BADFF5F7C9}" srcOrd="0" destOrd="0" presId="urn:microsoft.com/office/officeart/2005/8/layout/hierarchy1"/>
    <dgm:cxn modelId="{7A7F464F-C318-44FA-98B0-FBC06B6A6906}" type="presParOf" srcId="{02A15A78-F89B-41FD-97EA-F02231FD702C}" destId="{50F1491E-54A9-4759-B15B-905A37CFF371}" srcOrd="1" destOrd="0" presId="urn:microsoft.com/office/officeart/2005/8/layout/hierarchy1"/>
    <dgm:cxn modelId="{73C96F5A-9C61-411F-BC3E-AC36EE15CE8E}" type="presParOf" srcId="{50F1491E-54A9-4759-B15B-905A37CFF371}" destId="{A791F5A1-0B89-4587-BE3F-3745F5A27CBE}" srcOrd="0" destOrd="0" presId="urn:microsoft.com/office/officeart/2005/8/layout/hierarchy1"/>
    <dgm:cxn modelId="{84122CEC-E9F4-4F1B-8EA8-740AA63F973D}" type="presParOf" srcId="{A791F5A1-0B89-4587-BE3F-3745F5A27CBE}" destId="{89ACB117-2FDE-46BC-A67A-C1F7D686CA29}" srcOrd="0" destOrd="0" presId="urn:microsoft.com/office/officeart/2005/8/layout/hierarchy1"/>
    <dgm:cxn modelId="{A3A07070-7EBD-4338-BACF-164266E8CD3A}" type="presParOf" srcId="{A791F5A1-0B89-4587-BE3F-3745F5A27CBE}" destId="{CDFE302F-7499-4751-8CAB-58E2385E12C1}" srcOrd="1" destOrd="0" presId="urn:microsoft.com/office/officeart/2005/8/layout/hierarchy1"/>
    <dgm:cxn modelId="{DB8205B7-A08F-4B8A-884F-90D3D141076B}" type="presParOf" srcId="{50F1491E-54A9-4759-B15B-905A37CFF371}" destId="{A0AB0F8B-D9D3-4CE9-9D6B-B2992B2131C1}" srcOrd="1" destOrd="0" presId="urn:microsoft.com/office/officeart/2005/8/layout/hierarchy1"/>
    <dgm:cxn modelId="{9DBC7CAE-8483-45CB-819F-BEBB28DBE1DF}" type="presParOf" srcId="{B3431482-0A6C-473F-92C5-88F64BC70D08}" destId="{9912C150-EA25-48F5-B2D1-16B9ED3DAE49}" srcOrd="2" destOrd="0" presId="urn:microsoft.com/office/officeart/2005/8/layout/hierarchy1"/>
    <dgm:cxn modelId="{37D06326-A5A6-4AD4-BF13-776783327FC9}" type="presParOf" srcId="{B3431482-0A6C-473F-92C5-88F64BC70D08}" destId="{D9AC349F-5474-4019-B04B-0D152E443CD0}" srcOrd="3" destOrd="0" presId="urn:microsoft.com/office/officeart/2005/8/layout/hierarchy1"/>
    <dgm:cxn modelId="{144369BC-F6C5-46CA-B7DB-208358121834}" type="presParOf" srcId="{D9AC349F-5474-4019-B04B-0D152E443CD0}" destId="{B0651A64-315C-4E8E-8F1F-B27BDB167C72}" srcOrd="0" destOrd="0" presId="urn:microsoft.com/office/officeart/2005/8/layout/hierarchy1"/>
    <dgm:cxn modelId="{67992A1D-2948-4599-B8D8-7D75EA1D5462}" type="presParOf" srcId="{B0651A64-315C-4E8E-8F1F-B27BDB167C72}" destId="{D254D478-F329-4157-906F-74851396C065}" srcOrd="0" destOrd="0" presId="urn:microsoft.com/office/officeart/2005/8/layout/hierarchy1"/>
    <dgm:cxn modelId="{8746BF32-2D9C-458E-8994-69C76E808006}" type="presParOf" srcId="{B0651A64-315C-4E8E-8F1F-B27BDB167C72}" destId="{4DF2DA1E-F9CA-48EE-83F2-4670A7503D9E}" srcOrd="1" destOrd="0" presId="urn:microsoft.com/office/officeart/2005/8/layout/hierarchy1"/>
    <dgm:cxn modelId="{8C075F17-F20B-446A-945F-1C0ACE4E08A0}" type="presParOf" srcId="{D9AC349F-5474-4019-B04B-0D152E443CD0}" destId="{A2EDBFFD-2EFE-4C94-8CEB-7678FC9A4B91}" srcOrd="1" destOrd="0" presId="urn:microsoft.com/office/officeart/2005/8/layout/hierarchy1"/>
    <dgm:cxn modelId="{76F7ACA9-B4C8-4D16-8CDE-1FB173A081F0}" type="presParOf" srcId="{A2EDBFFD-2EFE-4C94-8CEB-7678FC9A4B91}" destId="{043B4885-3BF2-49CF-802C-56EABA7EF14D}" srcOrd="0" destOrd="0" presId="urn:microsoft.com/office/officeart/2005/8/layout/hierarchy1"/>
    <dgm:cxn modelId="{CF747164-8F8B-4DAD-9D12-14057A8719EC}" type="presParOf" srcId="{A2EDBFFD-2EFE-4C94-8CEB-7678FC9A4B91}" destId="{6F7278F6-E8FD-471E-8873-3DC99A4238CE}" srcOrd="1" destOrd="0" presId="urn:microsoft.com/office/officeart/2005/8/layout/hierarchy1"/>
    <dgm:cxn modelId="{3EE3972C-16E0-4D52-8E57-52EAE55235EC}" type="presParOf" srcId="{6F7278F6-E8FD-471E-8873-3DC99A4238CE}" destId="{F62772F8-9D54-460F-A887-4D375F23813C}" srcOrd="0" destOrd="0" presId="urn:microsoft.com/office/officeart/2005/8/layout/hierarchy1"/>
    <dgm:cxn modelId="{A41A687E-23DE-4840-B258-AC6202FADD74}" type="presParOf" srcId="{F62772F8-9D54-460F-A887-4D375F23813C}" destId="{CD523DCC-2F2E-4E48-9EC9-9DE2638E93B4}" srcOrd="0" destOrd="0" presId="urn:microsoft.com/office/officeart/2005/8/layout/hierarchy1"/>
    <dgm:cxn modelId="{3D349E1B-196A-460A-9C9F-63B34748D8E0}" type="presParOf" srcId="{F62772F8-9D54-460F-A887-4D375F23813C}" destId="{63A53C1B-6324-4178-885C-27FB277CE91B}" srcOrd="1" destOrd="0" presId="urn:microsoft.com/office/officeart/2005/8/layout/hierarchy1"/>
    <dgm:cxn modelId="{D4E5DED1-368C-45E1-9741-1550191B3E1C}" type="presParOf" srcId="{6F7278F6-E8FD-471E-8873-3DC99A4238CE}" destId="{C470A289-BBC3-46BD-8C76-EA30466D36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209810-2CB7-41CB-8E33-4F4B6F9B043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6CD107CA-74FE-412D-A78B-A55D0A381A6A}">
      <dgm:prSet custT="1"/>
      <dgm:spPr>
        <a:solidFill>
          <a:srgbClr val="3F5378"/>
        </a:solidFill>
      </dgm:spPr>
      <dgm:t>
        <a:bodyPr/>
        <a:lstStyle/>
        <a:p>
          <a:r>
            <a:rPr lang="en-US" sz="2400" b="1" i="0" u="none" strike="noStrike" cap="none" dirty="0" smtClean="0">
              <a:solidFill>
                <a:schemeClr val="bg1"/>
              </a:solidFill>
              <a:latin typeface="Cambria" panose="02040503050406030204" pitchFamily="18" charset="0"/>
              <a:ea typeface="Cambria" panose="02040503050406030204" pitchFamily="18" charset="0"/>
              <a:cs typeface="Arial"/>
            </a:rPr>
            <a:t>In the case of late payment to an MSME, interest                  is applicable</a:t>
          </a:r>
          <a:r>
            <a:rPr lang="en-US" sz="1800" b="1" i="0" dirty="0" smtClean="0">
              <a:solidFill>
                <a:schemeClr val="bg1"/>
              </a:solidFill>
            </a:rPr>
            <a:t>.</a:t>
          </a:r>
          <a:endParaRPr lang="en-US" sz="1800" b="1" dirty="0">
            <a:solidFill>
              <a:schemeClr val="bg1"/>
            </a:solidFill>
          </a:endParaRPr>
        </a:p>
      </dgm:t>
    </dgm:pt>
    <dgm:pt modelId="{1E1B76E1-D3A2-49CD-968C-EF63F5CE91CB}" type="parTrans" cxnId="{D12FE597-CC71-49CE-8C0D-9D8F7BA65FA7}">
      <dgm:prSet/>
      <dgm:spPr/>
      <dgm:t>
        <a:bodyPr/>
        <a:lstStyle/>
        <a:p>
          <a:endParaRPr lang="en-US"/>
        </a:p>
      </dgm:t>
    </dgm:pt>
    <dgm:pt modelId="{DE5F5F23-7842-42F2-9B37-CB2BE4FB50E0}" type="sibTrans" cxnId="{D12FE597-CC71-49CE-8C0D-9D8F7BA65FA7}">
      <dgm:prSet/>
      <dgm:spPr/>
      <dgm:t>
        <a:bodyPr/>
        <a:lstStyle/>
        <a:p>
          <a:endParaRPr lang="en-US"/>
        </a:p>
      </dgm:t>
    </dgm:pt>
    <dgm:pt modelId="{21E003A8-FD00-4C01-9745-66BAAC908B6E}">
      <dgm:prSet custT="1"/>
      <dgm:spPr>
        <a:solidFill>
          <a:schemeClr val="accent3">
            <a:lumMod val="60000"/>
            <a:lumOff val="40000"/>
          </a:schemeClr>
        </a:solidFill>
      </dgm:spPr>
      <dgm:t>
        <a:bodyPr/>
        <a:lstStyle/>
        <a:p>
          <a:r>
            <a:rPr lang="en-IN" sz="2400" b="1" i="0" u="none" strike="noStrike" cap="none" dirty="0" smtClean="0">
              <a:solidFill>
                <a:srgbClr val="080808"/>
              </a:solidFill>
              <a:latin typeface="Cambria" panose="02040503050406030204" pitchFamily="18" charset="0"/>
              <a:ea typeface="Cambria" panose="02040503050406030204" pitchFamily="18" charset="0"/>
              <a:cs typeface="Arial"/>
            </a:rPr>
            <a:t>Rate of interest</a:t>
          </a:r>
          <a:endParaRPr lang="en-US" sz="2400" b="1" i="0" u="none" strike="noStrike" cap="none" dirty="0">
            <a:solidFill>
              <a:srgbClr val="080808"/>
            </a:solidFill>
            <a:latin typeface="Cambria" panose="02040503050406030204" pitchFamily="18" charset="0"/>
            <a:ea typeface="Cambria" panose="02040503050406030204" pitchFamily="18" charset="0"/>
            <a:cs typeface="Arial"/>
          </a:endParaRPr>
        </a:p>
      </dgm:t>
    </dgm:pt>
    <dgm:pt modelId="{594E1BB6-F4B9-4975-8A0F-63907086A1E6}" type="parTrans" cxnId="{BFE3ED6C-3674-463C-B782-B675D0A14908}">
      <dgm:prSet/>
      <dgm:spPr/>
      <dgm:t>
        <a:bodyPr/>
        <a:lstStyle/>
        <a:p>
          <a:endParaRPr lang="en-US"/>
        </a:p>
      </dgm:t>
    </dgm:pt>
    <dgm:pt modelId="{A7378AAE-751D-4C24-9A42-0859776305AC}" type="sibTrans" cxnId="{BFE3ED6C-3674-463C-B782-B675D0A14908}">
      <dgm:prSet/>
      <dgm:spPr/>
      <dgm:t>
        <a:bodyPr/>
        <a:lstStyle/>
        <a:p>
          <a:endParaRPr lang="en-US"/>
        </a:p>
      </dgm:t>
    </dgm:pt>
    <dgm:pt modelId="{5EC334B3-3316-4529-8872-603BF6408DF0}">
      <dgm:prSet custT="1"/>
      <dgm:spPr>
        <a:solidFill>
          <a:schemeClr val="accent3">
            <a:lumMod val="60000"/>
            <a:lumOff val="40000"/>
          </a:schemeClr>
        </a:solidFill>
      </dgm:spPr>
      <dgm:t>
        <a:bodyPr/>
        <a:lstStyle/>
        <a:p>
          <a:r>
            <a:rPr lang="en-US" sz="2400" b="1" i="0" u="none" strike="noStrike" cap="none" dirty="0" smtClean="0">
              <a:solidFill>
                <a:srgbClr val="080808"/>
              </a:solidFill>
              <a:latin typeface="Cambria" panose="02040503050406030204" pitchFamily="18" charset="0"/>
              <a:ea typeface="Cambria" panose="02040503050406030204" pitchFamily="18" charset="0"/>
              <a:cs typeface="Arial"/>
            </a:rPr>
            <a:t>Date from which interest is payable</a:t>
          </a:r>
          <a:endParaRPr lang="en-US" sz="2400" b="1" i="0" u="none" strike="noStrike" cap="none" dirty="0">
            <a:solidFill>
              <a:srgbClr val="080808"/>
            </a:solidFill>
            <a:latin typeface="Cambria" panose="02040503050406030204" pitchFamily="18" charset="0"/>
            <a:ea typeface="Cambria" panose="02040503050406030204" pitchFamily="18" charset="0"/>
            <a:cs typeface="Arial"/>
          </a:endParaRPr>
        </a:p>
      </dgm:t>
    </dgm:pt>
    <dgm:pt modelId="{ED34EBFE-67A5-4A06-973F-7B74F334EABB}" type="parTrans" cxnId="{083B595F-4020-431A-8362-AFDB126C20F1}">
      <dgm:prSet/>
      <dgm:spPr/>
      <dgm:t>
        <a:bodyPr/>
        <a:lstStyle/>
        <a:p>
          <a:endParaRPr lang="en-US"/>
        </a:p>
      </dgm:t>
    </dgm:pt>
    <dgm:pt modelId="{7B609DE6-4E78-4F6A-B1DA-8C7047FC7AFA}" type="sibTrans" cxnId="{083B595F-4020-431A-8362-AFDB126C20F1}">
      <dgm:prSet/>
      <dgm:spPr/>
      <dgm:t>
        <a:bodyPr/>
        <a:lstStyle/>
        <a:p>
          <a:endParaRPr lang="en-US"/>
        </a:p>
      </dgm:t>
    </dgm:pt>
    <dgm:pt modelId="{832B801E-17E6-4470-BD67-B83CBFEE8E54}">
      <dgm:prSet custT="1"/>
      <dgm:spPr>
        <a:solidFill>
          <a:srgbClr val="3F5378"/>
        </a:solidFill>
      </dgm:spPr>
      <dgm:t>
        <a:bodyPr/>
        <a:lstStyle/>
        <a:p>
          <a:r>
            <a:rPr lang="en-US" sz="2400" b="1" i="0" u="none" strike="noStrike" cap="none" dirty="0" smtClean="0">
              <a:solidFill>
                <a:schemeClr val="bg1"/>
              </a:solidFill>
              <a:latin typeface="Cambria" panose="02040503050406030204" pitchFamily="18" charset="0"/>
              <a:ea typeface="Cambria" panose="02040503050406030204" pitchFamily="18" charset="0"/>
              <a:cs typeface="Arial"/>
            </a:rPr>
            <a:t>Compound interest at 3 times of the bank rate notified by RBI.</a:t>
          </a:r>
          <a:endParaRPr lang="en-US" sz="2400" b="1" i="0" u="none" strike="noStrike" cap="none" dirty="0">
            <a:solidFill>
              <a:schemeClr val="bg1"/>
            </a:solidFill>
            <a:latin typeface="Cambria" panose="02040503050406030204" pitchFamily="18" charset="0"/>
            <a:ea typeface="Cambria" panose="02040503050406030204" pitchFamily="18" charset="0"/>
            <a:cs typeface="Arial"/>
          </a:endParaRPr>
        </a:p>
      </dgm:t>
    </dgm:pt>
    <dgm:pt modelId="{0821D76B-8EFE-4931-A6D3-D83240C1AB88}" type="parTrans" cxnId="{C950AE02-CD5F-4917-A1B0-9347858DC178}">
      <dgm:prSet/>
      <dgm:spPr/>
      <dgm:t>
        <a:bodyPr/>
        <a:lstStyle/>
        <a:p>
          <a:endParaRPr lang="en-US"/>
        </a:p>
      </dgm:t>
    </dgm:pt>
    <dgm:pt modelId="{51E1B599-0DF2-45BF-953E-5B978CC67FDB}" type="sibTrans" cxnId="{C950AE02-CD5F-4917-A1B0-9347858DC178}">
      <dgm:prSet/>
      <dgm:spPr/>
      <dgm:t>
        <a:bodyPr/>
        <a:lstStyle/>
        <a:p>
          <a:endParaRPr lang="en-US"/>
        </a:p>
      </dgm:t>
    </dgm:pt>
    <dgm:pt modelId="{DC00F50A-B70E-4325-BBFB-2F0E58A42A66}">
      <dgm:prSet custT="1"/>
      <dgm:spPr>
        <a:solidFill>
          <a:srgbClr val="3F5378"/>
        </a:solidFill>
      </dgm:spPr>
      <dgm:t>
        <a:bodyPr/>
        <a:lstStyle/>
        <a:p>
          <a:r>
            <a:rPr lang="en-US" sz="2400" b="1" i="0" u="none" strike="noStrike" cap="none" dirty="0" smtClean="0">
              <a:solidFill>
                <a:schemeClr val="bg1"/>
              </a:solidFill>
              <a:latin typeface="Cambria" panose="02040503050406030204" pitchFamily="18" charset="0"/>
              <a:ea typeface="Cambria" panose="02040503050406030204" pitchFamily="18" charset="0"/>
              <a:cs typeface="Arial"/>
            </a:rPr>
            <a:t>Appointed day or the date as per the agreement.</a:t>
          </a:r>
          <a:endParaRPr lang="en-US" sz="2400" b="1" i="0" u="none" strike="noStrike" cap="none" dirty="0">
            <a:solidFill>
              <a:schemeClr val="bg1"/>
            </a:solidFill>
            <a:latin typeface="Cambria" panose="02040503050406030204" pitchFamily="18" charset="0"/>
            <a:ea typeface="Cambria" panose="02040503050406030204" pitchFamily="18" charset="0"/>
            <a:cs typeface="Arial"/>
          </a:endParaRPr>
        </a:p>
      </dgm:t>
    </dgm:pt>
    <dgm:pt modelId="{5AD58878-2752-4BD5-8FB2-C6091D5E79FA}" type="parTrans" cxnId="{7EC38024-DC84-4774-9CAB-778B58F01505}">
      <dgm:prSet/>
      <dgm:spPr/>
      <dgm:t>
        <a:bodyPr/>
        <a:lstStyle/>
        <a:p>
          <a:endParaRPr lang="en-US"/>
        </a:p>
      </dgm:t>
    </dgm:pt>
    <dgm:pt modelId="{18142D5F-74E7-497A-9B43-65BD015DDF93}" type="sibTrans" cxnId="{7EC38024-DC84-4774-9CAB-778B58F01505}">
      <dgm:prSet/>
      <dgm:spPr/>
      <dgm:t>
        <a:bodyPr/>
        <a:lstStyle/>
        <a:p>
          <a:endParaRPr lang="en-US"/>
        </a:p>
      </dgm:t>
    </dgm:pt>
    <dgm:pt modelId="{8277C93E-236A-480A-90A9-AE1D9AA5E68F}" type="pres">
      <dgm:prSet presAssocID="{8F209810-2CB7-41CB-8E33-4F4B6F9B043F}" presName="mainComposite" presStyleCnt="0">
        <dgm:presLayoutVars>
          <dgm:chPref val="1"/>
          <dgm:dir/>
          <dgm:animOne val="branch"/>
          <dgm:animLvl val="lvl"/>
          <dgm:resizeHandles val="exact"/>
        </dgm:presLayoutVars>
      </dgm:prSet>
      <dgm:spPr/>
      <dgm:t>
        <a:bodyPr/>
        <a:lstStyle/>
        <a:p>
          <a:endParaRPr lang="en-US"/>
        </a:p>
      </dgm:t>
    </dgm:pt>
    <dgm:pt modelId="{E01C7D12-A539-427D-A5D3-EAE7261F52F1}" type="pres">
      <dgm:prSet presAssocID="{8F209810-2CB7-41CB-8E33-4F4B6F9B043F}" presName="hierFlow" presStyleCnt="0"/>
      <dgm:spPr/>
    </dgm:pt>
    <dgm:pt modelId="{B2A8E598-912B-4A55-8603-9BF019B6726C}" type="pres">
      <dgm:prSet presAssocID="{8F209810-2CB7-41CB-8E33-4F4B6F9B043F}" presName="hierChild1" presStyleCnt="0">
        <dgm:presLayoutVars>
          <dgm:chPref val="1"/>
          <dgm:animOne val="branch"/>
          <dgm:animLvl val="lvl"/>
        </dgm:presLayoutVars>
      </dgm:prSet>
      <dgm:spPr/>
    </dgm:pt>
    <dgm:pt modelId="{4083F1A8-1F54-4C4A-80BC-0608C3602E4D}" type="pres">
      <dgm:prSet presAssocID="{6CD107CA-74FE-412D-A78B-A55D0A381A6A}" presName="Name17" presStyleCnt="0"/>
      <dgm:spPr/>
    </dgm:pt>
    <dgm:pt modelId="{ADA9EC2B-235E-4CD9-8F95-DF5BF8020C05}" type="pres">
      <dgm:prSet presAssocID="{6CD107CA-74FE-412D-A78B-A55D0A381A6A}" presName="level1Shape" presStyleLbl="node0" presStyleIdx="0" presStyleCnt="1" custScaleX="119362" custScaleY="154540">
        <dgm:presLayoutVars>
          <dgm:chPref val="3"/>
        </dgm:presLayoutVars>
      </dgm:prSet>
      <dgm:spPr/>
      <dgm:t>
        <a:bodyPr/>
        <a:lstStyle/>
        <a:p>
          <a:endParaRPr lang="en-US"/>
        </a:p>
      </dgm:t>
    </dgm:pt>
    <dgm:pt modelId="{B5CA466C-1464-4C2A-AC57-D9665159F9A2}" type="pres">
      <dgm:prSet presAssocID="{6CD107CA-74FE-412D-A78B-A55D0A381A6A}" presName="hierChild2" presStyleCnt="0"/>
      <dgm:spPr/>
    </dgm:pt>
    <dgm:pt modelId="{1414ED68-FC9A-46C0-BF92-3F35294D7EC0}" type="pres">
      <dgm:prSet presAssocID="{594E1BB6-F4B9-4975-8A0F-63907086A1E6}" presName="Name25" presStyleLbl="parChTrans1D2" presStyleIdx="0" presStyleCnt="2"/>
      <dgm:spPr/>
      <dgm:t>
        <a:bodyPr/>
        <a:lstStyle/>
        <a:p>
          <a:endParaRPr lang="en-US"/>
        </a:p>
      </dgm:t>
    </dgm:pt>
    <dgm:pt modelId="{4442C552-2807-49D9-B09C-B3A134F41334}" type="pres">
      <dgm:prSet presAssocID="{594E1BB6-F4B9-4975-8A0F-63907086A1E6}" presName="connTx" presStyleLbl="parChTrans1D2" presStyleIdx="0" presStyleCnt="2"/>
      <dgm:spPr/>
      <dgm:t>
        <a:bodyPr/>
        <a:lstStyle/>
        <a:p>
          <a:endParaRPr lang="en-US"/>
        </a:p>
      </dgm:t>
    </dgm:pt>
    <dgm:pt modelId="{4C1E9691-BC5D-4CA1-8F54-A014F7467542}" type="pres">
      <dgm:prSet presAssocID="{21E003A8-FD00-4C01-9745-66BAAC908B6E}" presName="Name30" presStyleCnt="0"/>
      <dgm:spPr/>
    </dgm:pt>
    <dgm:pt modelId="{8524C433-8843-4E45-92E4-054A75E56EAB}" type="pres">
      <dgm:prSet presAssocID="{21E003A8-FD00-4C01-9745-66BAAC908B6E}" presName="level2Shape" presStyleLbl="node2" presStyleIdx="0" presStyleCnt="2"/>
      <dgm:spPr/>
      <dgm:t>
        <a:bodyPr/>
        <a:lstStyle/>
        <a:p>
          <a:endParaRPr lang="en-US"/>
        </a:p>
      </dgm:t>
    </dgm:pt>
    <dgm:pt modelId="{6889A626-6C5E-4B3C-95D0-DC3CB79B4832}" type="pres">
      <dgm:prSet presAssocID="{21E003A8-FD00-4C01-9745-66BAAC908B6E}" presName="hierChild3" presStyleCnt="0"/>
      <dgm:spPr/>
    </dgm:pt>
    <dgm:pt modelId="{41A16D2C-8460-4167-8BD8-06824783F18F}" type="pres">
      <dgm:prSet presAssocID="{0821D76B-8EFE-4931-A6D3-D83240C1AB88}" presName="Name25" presStyleLbl="parChTrans1D3" presStyleIdx="0" presStyleCnt="2"/>
      <dgm:spPr/>
      <dgm:t>
        <a:bodyPr/>
        <a:lstStyle/>
        <a:p>
          <a:endParaRPr lang="en-US"/>
        </a:p>
      </dgm:t>
    </dgm:pt>
    <dgm:pt modelId="{172A0557-6C8D-4982-9C29-7EE36DD89156}" type="pres">
      <dgm:prSet presAssocID="{0821D76B-8EFE-4931-A6D3-D83240C1AB88}" presName="connTx" presStyleLbl="parChTrans1D3" presStyleIdx="0" presStyleCnt="2"/>
      <dgm:spPr/>
      <dgm:t>
        <a:bodyPr/>
        <a:lstStyle/>
        <a:p>
          <a:endParaRPr lang="en-US"/>
        </a:p>
      </dgm:t>
    </dgm:pt>
    <dgm:pt modelId="{FCD31BEC-F2AB-4496-9AB7-E1D14EDBF459}" type="pres">
      <dgm:prSet presAssocID="{832B801E-17E6-4470-BD67-B83CBFEE8E54}" presName="Name30" presStyleCnt="0"/>
      <dgm:spPr/>
    </dgm:pt>
    <dgm:pt modelId="{7A74FB66-1611-40EE-AAD4-8D8B117171FD}" type="pres">
      <dgm:prSet presAssocID="{832B801E-17E6-4470-BD67-B83CBFEE8E54}" presName="level2Shape" presStyleLbl="node3" presStyleIdx="0" presStyleCnt="2" custScaleX="124628" custScaleY="132119"/>
      <dgm:spPr/>
      <dgm:t>
        <a:bodyPr/>
        <a:lstStyle/>
        <a:p>
          <a:endParaRPr lang="en-US"/>
        </a:p>
      </dgm:t>
    </dgm:pt>
    <dgm:pt modelId="{B7F51802-35B2-4403-A119-CC4B93EB9A2A}" type="pres">
      <dgm:prSet presAssocID="{832B801E-17E6-4470-BD67-B83CBFEE8E54}" presName="hierChild3" presStyleCnt="0"/>
      <dgm:spPr/>
    </dgm:pt>
    <dgm:pt modelId="{79BAA431-4D8F-49BE-BA14-B0C18AEE9F09}" type="pres">
      <dgm:prSet presAssocID="{ED34EBFE-67A5-4A06-973F-7B74F334EABB}" presName="Name25" presStyleLbl="parChTrans1D2" presStyleIdx="1" presStyleCnt="2"/>
      <dgm:spPr/>
      <dgm:t>
        <a:bodyPr/>
        <a:lstStyle/>
        <a:p>
          <a:endParaRPr lang="en-US"/>
        </a:p>
      </dgm:t>
    </dgm:pt>
    <dgm:pt modelId="{A46E660A-2688-4F4D-A00B-B800752703F6}" type="pres">
      <dgm:prSet presAssocID="{ED34EBFE-67A5-4A06-973F-7B74F334EABB}" presName="connTx" presStyleLbl="parChTrans1D2" presStyleIdx="1" presStyleCnt="2"/>
      <dgm:spPr/>
      <dgm:t>
        <a:bodyPr/>
        <a:lstStyle/>
        <a:p>
          <a:endParaRPr lang="en-US"/>
        </a:p>
      </dgm:t>
    </dgm:pt>
    <dgm:pt modelId="{9B33AFAC-B936-43EC-B84B-6DD3592C1EF8}" type="pres">
      <dgm:prSet presAssocID="{5EC334B3-3316-4529-8872-603BF6408DF0}" presName="Name30" presStyleCnt="0"/>
      <dgm:spPr/>
    </dgm:pt>
    <dgm:pt modelId="{86AE02CB-BB77-44BA-86F2-4C7C2E58014A}" type="pres">
      <dgm:prSet presAssocID="{5EC334B3-3316-4529-8872-603BF6408DF0}" presName="level2Shape" presStyleLbl="node2" presStyleIdx="1" presStyleCnt="2"/>
      <dgm:spPr/>
      <dgm:t>
        <a:bodyPr/>
        <a:lstStyle/>
        <a:p>
          <a:endParaRPr lang="en-US"/>
        </a:p>
      </dgm:t>
    </dgm:pt>
    <dgm:pt modelId="{C1DD389A-E0AF-4DBE-A8A7-788C160E5ACF}" type="pres">
      <dgm:prSet presAssocID="{5EC334B3-3316-4529-8872-603BF6408DF0}" presName="hierChild3" presStyleCnt="0"/>
      <dgm:spPr/>
    </dgm:pt>
    <dgm:pt modelId="{83958066-5F75-46BE-B7F0-7C99CB53D226}" type="pres">
      <dgm:prSet presAssocID="{5AD58878-2752-4BD5-8FB2-C6091D5E79FA}" presName="Name25" presStyleLbl="parChTrans1D3" presStyleIdx="1" presStyleCnt="2"/>
      <dgm:spPr/>
      <dgm:t>
        <a:bodyPr/>
        <a:lstStyle/>
        <a:p>
          <a:endParaRPr lang="en-US"/>
        </a:p>
      </dgm:t>
    </dgm:pt>
    <dgm:pt modelId="{061BF855-62AB-4525-9CBE-61CC64DE9007}" type="pres">
      <dgm:prSet presAssocID="{5AD58878-2752-4BD5-8FB2-C6091D5E79FA}" presName="connTx" presStyleLbl="parChTrans1D3" presStyleIdx="1" presStyleCnt="2"/>
      <dgm:spPr/>
      <dgm:t>
        <a:bodyPr/>
        <a:lstStyle/>
        <a:p>
          <a:endParaRPr lang="en-US"/>
        </a:p>
      </dgm:t>
    </dgm:pt>
    <dgm:pt modelId="{7D2E8BA1-55EE-4D23-8C0B-79CB5E60B1BC}" type="pres">
      <dgm:prSet presAssocID="{DC00F50A-B70E-4325-BBFB-2F0E58A42A66}" presName="Name30" presStyleCnt="0"/>
      <dgm:spPr/>
    </dgm:pt>
    <dgm:pt modelId="{2182F8B3-FBF4-4493-B95F-FCDAC3639089}" type="pres">
      <dgm:prSet presAssocID="{DC00F50A-B70E-4325-BBFB-2F0E58A42A66}" presName="level2Shape" presStyleLbl="node3" presStyleIdx="1" presStyleCnt="2" custScaleX="127235" custScaleY="139529" custLinFactNeighborX="62" custLinFactNeighborY="1"/>
      <dgm:spPr/>
      <dgm:t>
        <a:bodyPr/>
        <a:lstStyle/>
        <a:p>
          <a:endParaRPr lang="en-US"/>
        </a:p>
      </dgm:t>
    </dgm:pt>
    <dgm:pt modelId="{D9ABF5B7-E39A-4434-922A-9F9EBF0B61EE}" type="pres">
      <dgm:prSet presAssocID="{DC00F50A-B70E-4325-BBFB-2F0E58A42A66}" presName="hierChild3" presStyleCnt="0"/>
      <dgm:spPr/>
    </dgm:pt>
    <dgm:pt modelId="{041DDAE4-7F04-45D5-A77B-0947EB0CB84D}" type="pres">
      <dgm:prSet presAssocID="{8F209810-2CB7-41CB-8E33-4F4B6F9B043F}" presName="bgShapesFlow" presStyleCnt="0"/>
      <dgm:spPr/>
    </dgm:pt>
  </dgm:ptLst>
  <dgm:cxnLst>
    <dgm:cxn modelId="{82B4CEB9-4BDB-40CA-8993-42EA5999FF5F}" type="presOf" srcId="{5EC334B3-3316-4529-8872-603BF6408DF0}" destId="{86AE02CB-BB77-44BA-86F2-4C7C2E58014A}" srcOrd="0" destOrd="0" presId="urn:microsoft.com/office/officeart/2005/8/layout/hierarchy5"/>
    <dgm:cxn modelId="{7EC38024-DC84-4774-9CAB-778B58F01505}" srcId="{5EC334B3-3316-4529-8872-603BF6408DF0}" destId="{DC00F50A-B70E-4325-BBFB-2F0E58A42A66}" srcOrd="0" destOrd="0" parTransId="{5AD58878-2752-4BD5-8FB2-C6091D5E79FA}" sibTransId="{18142D5F-74E7-497A-9B43-65BD015DDF93}"/>
    <dgm:cxn modelId="{38D9B9E9-2A99-488B-BD4C-A4422C7C9964}" type="presOf" srcId="{0821D76B-8EFE-4931-A6D3-D83240C1AB88}" destId="{41A16D2C-8460-4167-8BD8-06824783F18F}" srcOrd="0" destOrd="0" presId="urn:microsoft.com/office/officeart/2005/8/layout/hierarchy5"/>
    <dgm:cxn modelId="{083B595F-4020-431A-8362-AFDB126C20F1}" srcId="{6CD107CA-74FE-412D-A78B-A55D0A381A6A}" destId="{5EC334B3-3316-4529-8872-603BF6408DF0}" srcOrd="1" destOrd="0" parTransId="{ED34EBFE-67A5-4A06-973F-7B74F334EABB}" sibTransId="{7B609DE6-4E78-4F6A-B1DA-8C7047FC7AFA}"/>
    <dgm:cxn modelId="{5B2A4B7E-C987-4F82-B11F-D368206076A6}" type="presOf" srcId="{594E1BB6-F4B9-4975-8A0F-63907086A1E6}" destId="{1414ED68-FC9A-46C0-BF92-3F35294D7EC0}" srcOrd="0" destOrd="0" presId="urn:microsoft.com/office/officeart/2005/8/layout/hierarchy5"/>
    <dgm:cxn modelId="{5072B7F2-23ED-4C73-B030-324812B259C1}" type="presOf" srcId="{0821D76B-8EFE-4931-A6D3-D83240C1AB88}" destId="{172A0557-6C8D-4982-9C29-7EE36DD89156}" srcOrd="1" destOrd="0" presId="urn:microsoft.com/office/officeart/2005/8/layout/hierarchy5"/>
    <dgm:cxn modelId="{7D97FE4E-DD57-49BE-9FF9-83573FD7AD9E}" type="presOf" srcId="{5AD58878-2752-4BD5-8FB2-C6091D5E79FA}" destId="{83958066-5F75-46BE-B7F0-7C99CB53D226}" srcOrd="0" destOrd="0" presId="urn:microsoft.com/office/officeart/2005/8/layout/hierarchy5"/>
    <dgm:cxn modelId="{BCF0F8B3-FBF8-4A51-879F-B75A076A467A}" type="presOf" srcId="{832B801E-17E6-4470-BD67-B83CBFEE8E54}" destId="{7A74FB66-1611-40EE-AAD4-8D8B117171FD}" srcOrd="0" destOrd="0" presId="urn:microsoft.com/office/officeart/2005/8/layout/hierarchy5"/>
    <dgm:cxn modelId="{32CAC91E-B04E-4A6D-BD66-00435654ABEE}" type="presOf" srcId="{6CD107CA-74FE-412D-A78B-A55D0A381A6A}" destId="{ADA9EC2B-235E-4CD9-8F95-DF5BF8020C05}" srcOrd="0" destOrd="0" presId="urn:microsoft.com/office/officeart/2005/8/layout/hierarchy5"/>
    <dgm:cxn modelId="{D12FE597-CC71-49CE-8C0D-9D8F7BA65FA7}" srcId="{8F209810-2CB7-41CB-8E33-4F4B6F9B043F}" destId="{6CD107CA-74FE-412D-A78B-A55D0A381A6A}" srcOrd="0" destOrd="0" parTransId="{1E1B76E1-D3A2-49CD-968C-EF63F5CE91CB}" sibTransId="{DE5F5F23-7842-42F2-9B37-CB2BE4FB50E0}"/>
    <dgm:cxn modelId="{07699201-6AF6-468C-A68E-44967CBBA7EA}" type="presOf" srcId="{8F209810-2CB7-41CB-8E33-4F4B6F9B043F}" destId="{8277C93E-236A-480A-90A9-AE1D9AA5E68F}" srcOrd="0" destOrd="0" presId="urn:microsoft.com/office/officeart/2005/8/layout/hierarchy5"/>
    <dgm:cxn modelId="{6C4DD2D3-0C79-4EEF-BF59-E85F061FEDEB}" type="presOf" srcId="{5AD58878-2752-4BD5-8FB2-C6091D5E79FA}" destId="{061BF855-62AB-4525-9CBE-61CC64DE9007}" srcOrd="1" destOrd="0" presId="urn:microsoft.com/office/officeart/2005/8/layout/hierarchy5"/>
    <dgm:cxn modelId="{BFE3ED6C-3674-463C-B782-B675D0A14908}" srcId="{6CD107CA-74FE-412D-A78B-A55D0A381A6A}" destId="{21E003A8-FD00-4C01-9745-66BAAC908B6E}" srcOrd="0" destOrd="0" parTransId="{594E1BB6-F4B9-4975-8A0F-63907086A1E6}" sibTransId="{A7378AAE-751D-4C24-9A42-0859776305AC}"/>
    <dgm:cxn modelId="{6562A931-FFE5-43E7-9C2A-21645E86863D}" type="presOf" srcId="{ED34EBFE-67A5-4A06-973F-7B74F334EABB}" destId="{79BAA431-4D8F-49BE-BA14-B0C18AEE9F09}" srcOrd="0" destOrd="0" presId="urn:microsoft.com/office/officeart/2005/8/layout/hierarchy5"/>
    <dgm:cxn modelId="{D125C674-B713-49A9-AB86-41163311897C}" type="presOf" srcId="{21E003A8-FD00-4C01-9745-66BAAC908B6E}" destId="{8524C433-8843-4E45-92E4-054A75E56EAB}" srcOrd="0" destOrd="0" presId="urn:microsoft.com/office/officeart/2005/8/layout/hierarchy5"/>
    <dgm:cxn modelId="{DD397430-7E81-4A7D-979F-E51DD6E34F86}" type="presOf" srcId="{DC00F50A-B70E-4325-BBFB-2F0E58A42A66}" destId="{2182F8B3-FBF4-4493-B95F-FCDAC3639089}" srcOrd="0" destOrd="0" presId="urn:microsoft.com/office/officeart/2005/8/layout/hierarchy5"/>
    <dgm:cxn modelId="{CBDA084A-21DF-43D0-BB3A-658D50E616DD}" type="presOf" srcId="{594E1BB6-F4B9-4975-8A0F-63907086A1E6}" destId="{4442C552-2807-49D9-B09C-B3A134F41334}" srcOrd="1" destOrd="0" presId="urn:microsoft.com/office/officeart/2005/8/layout/hierarchy5"/>
    <dgm:cxn modelId="{A772FAEA-D00B-4C27-BE23-1906E149D2CB}" type="presOf" srcId="{ED34EBFE-67A5-4A06-973F-7B74F334EABB}" destId="{A46E660A-2688-4F4D-A00B-B800752703F6}" srcOrd="1" destOrd="0" presId="urn:microsoft.com/office/officeart/2005/8/layout/hierarchy5"/>
    <dgm:cxn modelId="{C950AE02-CD5F-4917-A1B0-9347858DC178}" srcId="{21E003A8-FD00-4C01-9745-66BAAC908B6E}" destId="{832B801E-17E6-4470-BD67-B83CBFEE8E54}" srcOrd="0" destOrd="0" parTransId="{0821D76B-8EFE-4931-A6D3-D83240C1AB88}" sibTransId="{51E1B599-0DF2-45BF-953E-5B978CC67FDB}"/>
    <dgm:cxn modelId="{12974163-EFE1-4516-85FB-7FFD87EED3A6}" type="presParOf" srcId="{8277C93E-236A-480A-90A9-AE1D9AA5E68F}" destId="{E01C7D12-A539-427D-A5D3-EAE7261F52F1}" srcOrd="0" destOrd="0" presId="urn:microsoft.com/office/officeart/2005/8/layout/hierarchy5"/>
    <dgm:cxn modelId="{866A0F25-E7A5-4C4C-8AF6-D50E91FE19BA}" type="presParOf" srcId="{E01C7D12-A539-427D-A5D3-EAE7261F52F1}" destId="{B2A8E598-912B-4A55-8603-9BF019B6726C}" srcOrd="0" destOrd="0" presId="urn:microsoft.com/office/officeart/2005/8/layout/hierarchy5"/>
    <dgm:cxn modelId="{17D749D6-26B2-42C0-986A-5C311CAFB38B}" type="presParOf" srcId="{B2A8E598-912B-4A55-8603-9BF019B6726C}" destId="{4083F1A8-1F54-4C4A-80BC-0608C3602E4D}" srcOrd="0" destOrd="0" presId="urn:microsoft.com/office/officeart/2005/8/layout/hierarchy5"/>
    <dgm:cxn modelId="{93769EEB-8945-41C7-8F25-F9F9C80E5C5B}" type="presParOf" srcId="{4083F1A8-1F54-4C4A-80BC-0608C3602E4D}" destId="{ADA9EC2B-235E-4CD9-8F95-DF5BF8020C05}" srcOrd="0" destOrd="0" presId="urn:microsoft.com/office/officeart/2005/8/layout/hierarchy5"/>
    <dgm:cxn modelId="{6A96192E-4146-41B0-8CB9-EF200658A624}" type="presParOf" srcId="{4083F1A8-1F54-4C4A-80BC-0608C3602E4D}" destId="{B5CA466C-1464-4C2A-AC57-D9665159F9A2}" srcOrd="1" destOrd="0" presId="urn:microsoft.com/office/officeart/2005/8/layout/hierarchy5"/>
    <dgm:cxn modelId="{BE76A8A2-B916-4C0E-BBDC-5D023FE7D079}" type="presParOf" srcId="{B5CA466C-1464-4C2A-AC57-D9665159F9A2}" destId="{1414ED68-FC9A-46C0-BF92-3F35294D7EC0}" srcOrd="0" destOrd="0" presId="urn:microsoft.com/office/officeart/2005/8/layout/hierarchy5"/>
    <dgm:cxn modelId="{3F03ACE6-2DAC-44F6-B6C6-9832641A8DA3}" type="presParOf" srcId="{1414ED68-FC9A-46C0-BF92-3F35294D7EC0}" destId="{4442C552-2807-49D9-B09C-B3A134F41334}" srcOrd="0" destOrd="0" presId="urn:microsoft.com/office/officeart/2005/8/layout/hierarchy5"/>
    <dgm:cxn modelId="{2B701EBE-4F28-4255-8150-9E4394064242}" type="presParOf" srcId="{B5CA466C-1464-4C2A-AC57-D9665159F9A2}" destId="{4C1E9691-BC5D-4CA1-8F54-A014F7467542}" srcOrd="1" destOrd="0" presId="urn:microsoft.com/office/officeart/2005/8/layout/hierarchy5"/>
    <dgm:cxn modelId="{F95D7AAA-D05F-4FF8-97F3-E63AEE0C036D}" type="presParOf" srcId="{4C1E9691-BC5D-4CA1-8F54-A014F7467542}" destId="{8524C433-8843-4E45-92E4-054A75E56EAB}" srcOrd="0" destOrd="0" presId="urn:microsoft.com/office/officeart/2005/8/layout/hierarchy5"/>
    <dgm:cxn modelId="{D350195C-BEE7-4465-9650-A5F0F49C5416}" type="presParOf" srcId="{4C1E9691-BC5D-4CA1-8F54-A014F7467542}" destId="{6889A626-6C5E-4B3C-95D0-DC3CB79B4832}" srcOrd="1" destOrd="0" presId="urn:microsoft.com/office/officeart/2005/8/layout/hierarchy5"/>
    <dgm:cxn modelId="{658ABC1A-85B4-4FB1-A5A0-1C378CFD02AE}" type="presParOf" srcId="{6889A626-6C5E-4B3C-95D0-DC3CB79B4832}" destId="{41A16D2C-8460-4167-8BD8-06824783F18F}" srcOrd="0" destOrd="0" presId="urn:microsoft.com/office/officeart/2005/8/layout/hierarchy5"/>
    <dgm:cxn modelId="{E439A5AE-2DE5-447F-B26E-64860AC1B876}" type="presParOf" srcId="{41A16D2C-8460-4167-8BD8-06824783F18F}" destId="{172A0557-6C8D-4982-9C29-7EE36DD89156}" srcOrd="0" destOrd="0" presId="urn:microsoft.com/office/officeart/2005/8/layout/hierarchy5"/>
    <dgm:cxn modelId="{1163FDEC-5517-47D0-A2DB-60A6DE2AACD4}" type="presParOf" srcId="{6889A626-6C5E-4B3C-95D0-DC3CB79B4832}" destId="{FCD31BEC-F2AB-4496-9AB7-E1D14EDBF459}" srcOrd="1" destOrd="0" presId="urn:microsoft.com/office/officeart/2005/8/layout/hierarchy5"/>
    <dgm:cxn modelId="{37A12F92-41CA-42F2-B388-1789D2D2CF40}" type="presParOf" srcId="{FCD31BEC-F2AB-4496-9AB7-E1D14EDBF459}" destId="{7A74FB66-1611-40EE-AAD4-8D8B117171FD}" srcOrd="0" destOrd="0" presId="urn:microsoft.com/office/officeart/2005/8/layout/hierarchy5"/>
    <dgm:cxn modelId="{55D8FB5A-6A96-4C31-8A8F-6D0854188E45}" type="presParOf" srcId="{FCD31BEC-F2AB-4496-9AB7-E1D14EDBF459}" destId="{B7F51802-35B2-4403-A119-CC4B93EB9A2A}" srcOrd="1" destOrd="0" presId="urn:microsoft.com/office/officeart/2005/8/layout/hierarchy5"/>
    <dgm:cxn modelId="{64C87001-5FF9-4B63-8B35-3DA6429F0EAE}" type="presParOf" srcId="{B5CA466C-1464-4C2A-AC57-D9665159F9A2}" destId="{79BAA431-4D8F-49BE-BA14-B0C18AEE9F09}" srcOrd="2" destOrd="0" presId="urn:microsoft.com/office/officeart/2005/8/layout/hierarchy5"/>
    <dgm:cxn modelId="{70734F48-50DA-4014-9EEF-2B9BBD103304}" type="presParOf" srcId="{79BAA431-4D8F-49BE-BA14-B0C18AEE9F09}" destId="{A46E660A-2688-4F4D-A00B-B800752703F6}" srcOrd="0" destOrd="0" presId="urn:microsoft.com/office/officeart/2005/8/layout/hierarchy5"/>
    <dgm:cxn modelId="{37686F73-D597-4EE4-B642-8EE59C5AE759}" type="presParOf" srcId="{B5CA466C-1464-4C2A-AC57-D9665159F9A2}" destId="{9B33AFAC-B936-43EC-B84B-6DD3592C1EF8}" srcOrd="3" destOrd="0" presId="urn:microsoft.com/office/officeart/2005/8/layout/hierarchy5"/>
    <dgm:cxn modelId="{1BF6DAC0-DCCE-4341-9F62-DD980422E46D}" type="presParOf" srcId="{9B33AFAC-B936-43EC-B84B-6DD3592C1EF8}" destId="{86AE02CB-BB77-44BA-86F2-4C7C2E58014A}" srcOrd="0" destOrd="0" presId="urn:microsoft.com/office/officeart/2005/8/layout/hierarchy5"/>
    <dgm:cxn modelId="{F2525089-7EBC-4C3E-952C-8884C76CCDA9}" type="presParOf" srcId="{9B33AFAC-B936-43EC-B84B-6DD3592C1EF8}" destId="{C1DD389A-E0AF-4DBE-A8A7-788C160E5ACF}" srcOrd="1" destOrd="0" presId="urn:microsoft.com/office/officeart/2005/8/layout/hierarchy5"/>
    <dgm:cxn modelId="{73D40257-8744-4AF6-AE88-7BABA817533E}" type="presParOf" srcId="{C1DD389A-E0AF-4DBE-A8A7-788C160E5ACF}" destId="{83958066-5F75-46BE-B7F0-7C99CB53D226}" srcOrd="0" destOrd="0" presId="urn:microsoft.com/office/officeart/2005/8/layout/hierarchy5"/>
    <dgm:cxn modelId="{F54ABE5B-5719-49A4-A478-1E20FDECE3D6}" type="presParOf" srcId="{83958066-5F75-46BE-B7F0-7C99CB53D226}" destId="{061BF855-62AB-4525-9CBE-61CC64DE9007}" srcOrd="0" destOrd="0" presId="urn:microsoft.com/office/officeart/2005/8/layout/hierarchy5"/>
    <dgm:cxn modelId="{676AF1D6-1089-4B58-8772-4280DE66AEB5}" type="presParOf" srcId="{C1DD389A-E0AF-4DBE-A8A7-788C160E5ACF}" destId="{7D2E8BA1-55EE-4D23-8C0B-79CB5E60B1BC}" srcOrd="1" destOrd="0" presId="urn:microsoft.com/office/officeart/2005/8/layout/hierarchy5"/>
    <dgm:cxn modelId="{8605D6DA-A18E-4508-A7AD-B7BEBD917584}" type="presParOf" srcId="{7D2E8BA1-55EE-4D23-8C0B-79CB5E60B1BC}" destId="{2182F8B3-FBF4-4493-B95F-FCDAC3639089}" srcOrd="0" destOrd="0" presId="urn:microsoft.com/office/officeart/2005/8/layout/hierarchy5"/>
    <dgm:cxn modelId="{0CFEBADB-55D3-4178-975C-76973BA964EB}" type="presParOf" srcId="{7D2E8BA1-55EE-4D23-8C0B-79CB5E60B1BC}" destId="{D9ABF5B7-E39A-4434-922A-9F9EBF0B61EE}" srcOrd="1" destOrd="0" presId="urn:microsoft.com/office/officeart/2005/8/layout/hierarchy5"/>
    <dgm:cxn modelId="{1951D116-6A30-4892-8CDD-113B4FD2DB04}" type="presParOf" srcId="{8277C93E-236A-480A-90A9-AE1D9AA5E68F}" destId="{041DDAE4-7F04-45D5-A77B-0947EB0CB84D}"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209810-2CB7-41CB-8E33-4F4B6F9B043F}" type="doc">
      <dgm:prSet loTypeId="urn:microsoft.com/office/officeart/2005/8/layout/cycle8" loCatId="cycle" qsTypeId="urn:microsoft.com/office/officeart/2005/8/quickstyle/simple4" qsCatId="simple" csTypeId="urn:microsoft.com/office/officeart/2005/8/colors/accent1_4" csCatId="accent1" phldr="1"/>
      <dgm:spPr/>
      <dgm:t>
        <a:bodyPr/>
        <a:lstStyle/>
        <a:p>
          <a:endParaRPr lang="en-US"/>
        </a:p>
      </dgm:t>
    </dgm:pt>
    <dgm:pt modelId="{6CD107CA-74FE-412D-A78B-A55D0A381A6A}">
      <dgm:prSet custT="1"/>
      <dgm:spPr>
        <a:solidFill>
          <a:schemeClr val="tx1">
            <a:lumMod val="20000"/>
            <a:lumOff val="80000"/>
          </a:schemeClr>
        </a:solidFill>
      </dgm:spPr>
      <dgm:t>
        <a:bodyPr/>
        <a:lstStyle/>
        <a:p>
          <a:r>
            <a:rPr lang="en-IN" sz="2000" b="1" i="0" u="none" strike="noStrike" cap="none" dirty="0" smtClean="0">
              <a:solidFill>
                <a:srgbClr val="000000"/>
              </a:solidFill>
              <a:latin typeface="Cambria" panose="02040503050406030204" pitchFamily="18" charset="0"/>
              <a:ea typeface="Cambria" panose="02040503050406030204" pitchFamily="18" charset="0"/>
              <a:cs typeface="Arial"/>
            </a:rPr>
            <a:t>Cash Flow Disruption</a:t>
          </a:r>
          <a:endParaRPr lang="en-US" sz="2000" b="1" i="0" u="none" strike="noStrike" cap="none" dirty="0">
            <a:solidFill>
              <a:srgbClr val="000000"/>
            </a:solidFill>
            <a:latin typeface="Cambria" panose="02040503050406030204" pitchFamily="18" charset="0"/>
            <a:ea typeface="Cambria" panose="02040503050406030204" pitchFamily="18" charset="0"/>
            <a:cs typeface="Arial"/>
          </a:endParaRPr>
        </a:p>
      </dgm:t>
    </dgm:pt>
    <dgm:pt modelId="{1E1B76E1-D3A2-49CD-968C-EF63F5CE91CB}" type="parTrans" cxnId="{D12FE597-CC71-49CE-8C0D-9D8F7BA65FA7}">
      <dgm:prSet/>
      <dgm:spPr/>
      <dgm:t>
        <a:bodyPr/>
        <a:lstStyle/>
        <a:p>
          <a:endParaRPr lang="en-US"/>
        </a:p>
      </dgm:t>
    </dgm:pt>
    <dgm:pt modelId="{DE5F5F23-7842-42F2-9B37-CB2BE4FB50E0}" type="sibTrans" cxnId="{D12FE597-CC71-49CE-8C0D-9D8F7BA65FA7}">
      <dgm:prSet/>
      <dgm:spPr/>
      <dgm:t>
        <a:bodyPr/>
        <a:lstStyle/>
        <a:p>
          <a:endParaRPr lang="en-US"/>
        </a:p>
      </dgm:t>
    </dgm:pt>
    <dgm:pt modelId="{D82880CB-F5A8-4C68-B650-6277C6CB2353}">
      <dgm:prSet custT="1"/>
      <dgm:spPr>
        <a:solidFill>
          <a:schemeClr val="tx1">
            <a:lumMod val="20000"/>
            <a:lumOff val="80000"/>
          </a:schemeClr>
        </a:solidFill>
      </dgm:spPr>
      <dgm:t>
        <a:bodyPr/>
        <a:lstStyle/>
        <a:p>
          <a:r>
            <a:rPr lang="en-IN" sz="2000" b="1" i="0" u="none" strike="noStrike" cap="none" dirty="0" smtClean="0">
              <a:solidFill>
                <a:srgbClr val="000000"/>
              </a:solidFill>
              <a:latin typeface="Cambria" panose="02040503050406030204" pitchFamily="18" charset="0"/>
              <a:ea typeface="Cambria" panose="02040503050406030204" pitchFamily="18" charset="0"/>
              <a:cs typeface="Arial"/>
            </a:rPr>
            <a:t>Financial Strain</a:t>
          </a:r>
          <a:endParaRPr lang="en-US" sz="2000" b="1" i="0" u="none" strike="noStrike" cap="none" dirty="0">
            <a:solidFill>
              <a:srgbClr val="000000"/>
            </a:solidFill>
            <a:latin typeface="Cambria" panose="02040503050406030204" pitchFamily="18" charset="0"/>
            <a:ea typeface="Cambria" panose="02040503050406030204" pitchFamily="18" charset="0"/>
            <a:cs typeface="Arial"/>
          </a:endParaRPr>
        </a:p>
      </dgm:t>
    </dgm:pt>
    <dgm:pt modelId="{C8070059-D8DA-47E1-ABC7-FB1179F4619B}" type="parTrans" cxnId="{44ADDF4E-E593-400C-AE2D-F63ACCEBAB92}">
      <dgm:prSet/>
      <dgm:spPr/>
      <dgm:t>
        <a:bodyPr/>
        <a:lstStyle/>
        <a:p>
          <a:endParaRPr lang="en-US"/>
        </a:p>
      </dgm:t>
    </dgm:pt>
    <dgm:pt modelId="{541C1116-F1D6-496A-A8F0-409AC165D46C}" type="sibTrans" cxnId="{44ADDF4E-E593-400C-AE2D-F63ACCEBAB92}">
      <dgm:prSet/>
      <dgm:spPr/>
      <dgm:t>
        <a:bodyPr/>
        <a:lstStyle/>
        <a:p>
          <a:endParaRPr lang="en-US"/>
        </a:p>
      </dgm:t>
    </dgm:pt>
    <dgm:pt modelId="{F651F571-CCF1-4718-AA07-15E4F42B8DCF}">
      <dgm:prSet custT="1"/>
      <dgm:spPr>
        <a:solidFill>
          <a:schemeClr val="tx1">
            <a:lumMod val="20000"/>
            <a:lumOff val="80000"/>
          </a:schemeClr>
        </a:solidFill>
      </dgm:spPr>
      <dgm:t>
        <a:bodyPr/>
        <a:lstStyle/>
        <a:p>
          <a:r>
            <a:rPr lang="en-IN" sz="2000" b="1" i="0" u="none" strike="noStrike" cap="none" dirty="0" smtClean="0">
              <a:solidFill>
                <a:srgbClr val="000000"/>
              </a:solidFill>
              <a:latin typeface="Cambria" panose="02040503050406030204" pitchFamily="18" charset="0"/>
              <a:ea typeface="Cambria" panose="02040503050406030204" pitchFamily="18" charset="0"/>
              <a:cs typeface="Arial"/>
            </a:rPr>
            <a:t>Legal Complexity</a:t>
          </a:r>
          <a:endParaRPr lang="en-US" sz="2000" b="1" i="0" u="none" strike="noStrike" cap="none" dirty="0">
            <a:solidFill>
              <a:srgbClr val="000000"/>
            </a:solidFill>
            <a:latin typeface="Cambria" panose="02040503050406030204" pitchFamily="18" charset="0"/>
            <a:ea typeface="Cambria" panose="02040503050406030204" pitchFamily="18" charset="0"/>
            <a:cs typeface="Arial"/>
          </a:endParaRPr>
        </a:p>
      </dgm:t>
    </dgm:pt>
    <dgm:pt modelId="{7CA0D480-E536-4401-9DB0-76E83E831287}" type="parTrans" cxnId="{72E52153-7F0B-4441-BD65-C9B03016AB33}">
      <dgm:prSet/>
      <dgm:spPr/>
      <dgm:t>
        <a:bodyPr/>
        <a:lstStyle/>
        <a:p>
          <a:endParaRPr lang="en-US"/>
        </a:p>
      </dgm:t>
    </dgm:pt>
    <dgm:pt modelId="{9ADCD75F-D53D-47B7-991E-4C07063251DC}" type="sibTrans" cxnId="{72E52153-7F0B-4441-BD65-C9B03016AB33}">
      <dgm:prSet/>
      <dgm:spPr/>
      <dgm:t>
        <a:bodyPr/>
        <a:lstStyle/>
        <a:p>
          <a:endParaRPr lang="en-US"/>
        </a:p>
      </dgm:t>
    </dgm:pt>
    <dgm:pt modelId="{A684283F-CCCB-4B2B-92DC-6DAA2C03D6CE}" type="pres">
      <dgm:prSet presAssocID="{8F209810-2CB7-41CB-8E33-4F4B6F9B043F}" presName="compositeShape" presStyleCnt="0">
        <dgm:presLayoutVars>
          <dgm:chMax val="7"/>
          <dgm:dir/>
          <dgm:resizeHandles val="exact"/>
        </dgm:presLayoutVars>
      </dgm:prSet>
      <dgm:spPr/>
      <dgm:t>
        <a:bodyPr/>
        <a:lstStyle/>
        <a:p>
          <a:endParaRPr lang="en-US"/>
        </a:p>
      </dgm:t>
    </dgm:pt>
    <dgm:pt modelId="{7C93DC18-08BD-4464-B699-B3F33FF0B9E6}" type="pres">
      <dgm:prSet presAssocID="{8F209810-2CB7-41CB-8E33-4F4B6F9B043F}" presName="wedge1" presStyleLbl="node1" presStyleIdx="0" presStyleCnt="3"/>
      <dgm:spPr/>
      <dgm:t>
        <a:bodyPr/>
        <a:lstStyle/>
        <a:p>
          <a:endParaRPr lang="en-US"/>
        </a:p>
      </dgm:t>
    </dgm:pt>
    <dgm:pt modelId="{BA2C2018-C340-44F6-8F73-45036C20A028}" type="pres">
      <dgm:prSet presAssocID="{8F209810-2CB7-41CB-8E33-4F4B6F9B043F}" presName="dummy1a" presStyleCnt="0"/>
      <dgm:spPr/>
      <dgm:t>
        <a:bodyPr/>
        <a:lstStyle/>
        <a:p>
          <a:endParaRPr lang="en-US"/>
        </a:p>
      </dgm:t>
    </dgm:pt>
    <dgm:pt modelId="{DC21EE4C-E364-4DC2-8205-EF014141B56C}" type="pres">
      <dgm:prSet presAssocID="{8F209810-2CB7-41CB-8E33-4F4B6F9B043F}" presName="dummy1b" presStyleCnt="0"/>
      <dgm:spPr/>
      <dgm:t>
        <a:bodyPr/>
        <a:lstStyle/>
        <a:p>
          <a:endParaRPr lang="en-US"/>
        </a:p>
      </dgm:t>
    </dgm:pt>
    <dgm:pt modelId="{13BF4E48-8ABD-4987-BAC2-465F8C311CB5}" type="pres">
      <dgm:prSet presAssocID="{8F209810-2CB7-41CB-8E33-4F4B6F9B043F}" presName="wedge1Tx" presStyleLbl="node1" presStyleIdx="0" presStyleCnt="3">
        <dgm:presLayoutVars>
          <dgm:chMax val="0"/>
          <dgm:chPref val="0"/>
          <dgm:bulletEnabled val="1"/>
        </dgm:presLayoutVars>
      </dgm:prSet>
      <dgm:spPr/>
      <dgm:t>
        <a:bodyPr/>
        <a:lstStyle/>
        <a:p>
          <a:endParaRPr lang="en-US"/>
        </a:p>
      </dgm:t>
    </dgm:pt>
    <dgm:pt modelId="{5FE55DA3-EB07-49E0-A70B-0FBC465F6D4F}" type="pres">
      <dgm:prSet presAssocID="{8F209810-2CB7-41CB-8E33-4F4B6F9B043F}" presName="wedge2" presStyleLbl="node1" presStyleIdx="1" presStyleCnt="3"/>
      <dgm:spPr/>
      <dgm:t>
        <a:bodyPr/>
        <a:lstStyle/>
        <a:p>
          <a:endParaRPr lang="en-US"/>
        </a:p>
      </dgm:t>
    </dgm:pt>
    <dgm:pt modelId="{35631BC2-3DB4-464C-8268-59BCDD95F064}" type="pres">
      <dgm:prSet presAssocID="{8F209810-2CB7-41CB-8E33-4F4B6F9B043F}" presName="dummy2a" presStyleCnt="0"/>
      <dgm:spPr/>
      <dgm:t>
        <a:bodyPr/>
        <a:lstStyle/>
        <a:p>
          <a:endParaRPr lang="en-US"/>
        </a:p>
      </dgm:t>
    </dgm:pt>
    <dgm:pt modelId="{961CDE9C-51B4-46A0-B7FA-02F5EA0D7A63}" type="pres">
      <dgm:prSet presAssocID="{8F209810-2CB7-41CB-8E33-4F4B6F9B043F}" presName="dummy2b" presStyleCnt="0"/>
      <dgm:spPr/>
      <dgm:t>
        <a:bodyPr/>
        <a:lstStyle/>
        <a:p>
          <a:endParaRPr lang="en-US"/>
        </a:p>
      </dgm:t>
    </dgm:pt>
    <dgm:pt modelId="{6DB66101-19EA-4905-87E4-9A33F3E3C816}" type="pres">
      <dgm:prSet presAssocID="{8F209810-2CB7-41CB-8E33-4F4B6F9B043F}" presName="wedge2Tx" presStyleLbl="node1" presStyleIdx="1" presStyleCnt="3">
        <dgm:presLayoutVars>
          <dgm:chMax val="0"/>
          <dgm:chPref val="0"/>
          <dgm:bulletEnabled val="1"/>
        </dgm:presLayoutVars>
      </dgm:prSet>
      <dgm:spPr/>
      <dgm:t>
        <a:bodyPr/>
        <a:lstStyle/>
        <a:p>
          <a:endParaRPr lang="en-US"/>
        </a:p>
      </dgm:t>
    </dgm:pt>
    <dgm:pt modelId="{F47B55F5-968C-4B53-8B13-DADA17540196}" type="pres">
      <dgm:prSet presAssocID="{8F209810-2CB7-41CB-8E33-4F4B6F9B043F}" presName="wedge3" presStyleLbl="node1" presStyleIdx="2" presStyleCnt="3"/>
      <dgm:spPr/>
      <dgm:t>
        <a:bodyPr/>
        <a:lstStyle/>
        <a:p>
          <a:endParaRPr lang="en-US"/>
        </a:p>
      </dgm:t>
    </dgm:pt>
    <dgm:pt modelId="{55346037-27C9-4105-B119-A318BAA85592}" type="pres">
      <dgm:prSet presAssocID="{8F209810-2CB7-41CB-8E33-4F4B6F9B043F}" presName="dummy3a" presStyleCnt="0"/>
      <dgm:spPr/>
      <dgm:t>
        <a:bodyPr/>
        <a:lstStyle/>
        <a:p>
          <a:endParaRPr lang="en-US"/>
        </a:p>
      </dgm:t>
    </dgm:pt>
    <dgm:pt modelId="{C67A6A9A-8D4A-4B23-97BE-451B04877AED}" type="pres">
      <dgm:prSet presAssocID="{8F209810-2CB7-41CB-8E33-4F4B6F9B043F}" presName="dummy3b" presStyleCnt="0"/>
      <dgm:spPr/>
      <dgm:t>
        <a:bodyPr/>
        <a:lstStyle/>
        <a:p>
          <a:endParaRPr lang="en-US"/>
        </a:p>
      </dgm:t>
    </dgm:pt>
    <dgm:pt modelId="{3FDC4C61-D2F0-4206-A3B2-499ED966CB56}" type="pres">
      <dgm:prSet presAssocID="{8F209810-2CB7-41CB-8E33-4F4B6F9B043F}" presName="wedge3Tx" presStyleLbl="node1" presStyleIdx="2" presStyleCnt="3">
        <dgm:presLayoutVars>
          <dgm:chMax val="0"/>
          <dgm:chPref val="0"/>
          <dgm:bulletEnabled val="1"/>
        </dgm:presLayoutVars>
      </dgm:prSet>
      <dgm:spPr/>
      <dgm:t>
        <a:bodyPr/>
        <a:lstStyle/>
        <a:p>
          <a:endParaRPr lang="en-US"/>
        </a:p>
      </dgm:t>
    </dgm:pt>
    <dgm:pt modelId="{BF1DDAED-678A-46CB-9B82-50DBC9857437}" type="pres">
      <dgm:prSet presAssocID="{DE5F5F23-7842-42F2-9B37-CB2BE4FB50E0}" presName="arrowWedge1" presStyleLbl="fgSibTrans2D1" presStyleIdx="0" presStyleCnt="3"/>
      <dgm:spPr>
        <a:solidFill>
          <a:srgbClr val="3F5378"/>
        </a:solidFill>
      </dgm:spPr>
      <dgm:t>
        <a:bodyPr/>
        <a:lstStyle/>
        <a:p>
          <a:endParaRPr lang="en-US"/>
        </a:p>
      </dgm:t>
    </dgm:pt>
    <dgm:pt modelId="{1530D0F1-B690-4441-A05E-AFE1C6CE5EF9}" type="pres">
      <dgm:prSet presAssocID="{9ADCD75F-D53D-47B7-991E-4C07063251DC}" presName="arrowWedge2" presStyleLbl="fgSibTrans2D1" presStyleIdx="1" presStyleCnt="3"/>
      <dgm:spPr>
        <a:solidFill>
          <a:srgbClr val="3F5378"/>
        </a:solidFill>
      </dgm:spPr>
      <dgm:t>
        <a:bodyPr/>
        <a:lstStyle/>
        <a:p>
          <a:endParaRPr lang="en-US"/>
        </a:p>
      </dgm:t>
    </dgm:pt>
    <dgm:pt modelId="{E2A267DB-C550-4D42-82ED-FD9E1CB5CB49}" type="pres">
      <dgm:prSet presAssocID="{541C1116-F1D6-496A-A8F0-409AC165D46C}" presName="arrowWedge3" presStyleLbl="fgSibTrans2D1" presStyleIdx="2" presStyleCnt="3"/>
      <dgm:spPr>
        <a:solidFill>
          <a:srgbClr val="3F5378"/>
        </a:solidFill>
      </dgm:spPr>
      <dgm:t>
        <a:bodyPr/>
        <a:lstStyle/>
        <a:p>
          <a:endParaRPr lang="en-US"/>
        </a:p>
      </dgm:t>
    </dgm:pt>
  </dgm:ptLst>
  <dgm:cxnLst>
    <dgm:cxn modelId="{35643A61-F955-491D-A397-51C2A6F7907A}" type="presOf" srcId="{D82880CB-F5A8-4C68-B650-6277C6CB2353}" destId="{3FDC4C61-D2F0-4206-A3B2-499ED966CB56}" srcOrd="1" destOrd="0" presId="urn:microsoft.com/office/officeart/2005/8/layout/cycle8"/>
    <dgm:cxn modelId="{1C165E42-673A-4014-A663-35DE210834F7}" type="presOf" srcId="{F651F571-CCF1-4718-AA07-15E4F42B8DCF}" destId="{5FE55DA3-EB07-49E0-A70B-0FBC465F6D4F}" srcOrd="0" destOrd="0" presId="urn:microsoft.com/office/officeart/2005/8/layout/cycle8"/>
    <dgm:cxn modelId="{200A7C7D-1565-4080-AC1B-C1D77290F6DD}" type="presOf" srcId="{D82880CB-F5A8-4C68-B650-6277C6CB2353}" destId="{F47B55F5-968C-4B53-8B13-DADA17540196}" srcOrd="0" destOrd="0" presId="urn:microsoft.com/office/officeart/2005/8/layout/cycle8"/>
    <dgm:cxn modelId="{D12FE597-CC71-49CE-8C0D-9D8F7BA65FA7}" srcId="{8F209810-2CB7-41CB-8E33-4F4B6F9B043F}" destId="{6CD107CA-74FE-412D-A78B-A55D0A381A6A}" srcOrd="0" destOrd="0" parTransId="{1E1B76E1-D3A2-49CD-968C-EF63F5CE91CB}" sibTransId="{DE5F5F23-7842-42F2-9B37-CB2BE4FB50E0}"/>
    <dgm:cxn modelId="{72E52153-7F0B-4441-BD65-C9B03016AB33}" srcId="{8F209810-2CB7-41CB-8E33-4F4B6F9B043F}" destId="{F651F571-CCF1-4718-AA07-15E4F42B8DCF}" srcOrd="1" destOrd="0" parTransId="{7CA0D480-E536-4401-9DB0-76E83E831287}" sibTransId="{9ADCD75F-D53D-47B7-991E-4C07063251DC}"/>
    <dgm:cxn modelId="{C1AE8C21-D01D-430E-B252-E35E496759BC}" type="presOf" srcId="{F651F571-CCF1-4718-AA07-15E4F42B8DCF}" destId="{6DB66101-19EA-4905-87E4-9A33F3E3C816}" srcOrd="1" destOrd="0" presId="urn:microsoft.com/office/officeart/2005/8/layout/cycle8"/>
    <dgm:cxn modelId="{C5CABAAF-DD4E-4E07-8CD5-2D9048A0A59B}" type="presOf" srcId="{6CD107CA-74FE-412D-A78B-A55D0A381A6A}" destId="{7C93DC18-08BD-4464-B699-B3F33FF0B9E6}" srcOrd="0" destOrd="0" presId="urn:microsoft.com/office/officeart/2005/8/layout/cycle8"/>
    <dgm:cxn modelId="{DC0B41C6-0EAF-4DE6-9ACC-877A4D49A9F5}" type="presOf" srcId="{6CD107CA-74FE-412D-A78B-A55D0A381A6A}" destId="{13BF4E48-8ABD-4987-BAC2-465F8C311CB5}" srcOrd="1" destOrd="0" presId="urn:microsoft.com/office/officeart/2005/8/layout/cycle8"/>
    <dgm:cxn modelId="{1D02FF4E-4124-45CD-B4CB-C5736A37A619}" type="presOf" srcId="{8F209810-2CB7-41CB-8E33-4F4B6F9B043F}" destId="{A684283F-CCCB-4B2B-92DC-6DAA2C03D6CE}" srcOrd="0" destOrd="0" presId="urn:microsoft.com/office/officeart/2005/8/layout/cycle8"/>
    <dgm:cxn modelId="{44ADDF4E-E593-400C-AE2D-F63ACCEBAB92}" srcId="{8F209810-2CB7-41CB-8E33-4F4B6F9B043F}" destId="{D82880CB-F5A8-4C68-B650-6277C6CB2353}" srcOrd="2" destOrd="0" parTransId="{C8070059-D8DA-47E1-ABC7-FB1179F4619B}" sibTransId="{541C1116-F1D6-496A-A8F0-409AC165D46C}"/>
    <dgm:cxn modelId="{CBC996E7-88A0-4C98-BF93-B9DCC2C46774}" type="presParOf" srcId="{A684283F-CCCB-4B2B-92DC-6DAA2C03D6CE}" destId="{7C93DC18-08BD-4464-B699-B3F33FF0B9E6}" srcOrd="0" destOrd="0" presId="urn:microsoft.com/office/officeart/2005/8/layout/cycle8"/>
    <dgm:cxn modelId="{A8EC1B30-4057-4E1F-A122-E935AD0D2E31}" type="presParOf" srcId="{A684283F-CCCB-4B2B-92DC-6DAA2C03D6CE}" destId="{BA2C2018-C340-44F6-8F73-45036C20A028}" srcOrd="1" destOrd="0" presId="urn:microsoft.com/office/officeart/2005/8/layout/cycle8"/>
    <dgm:cxn modelId="{08840565-1912-42C7-8091-6E39B7E07F35}" type="presParOf" srcId="{A684283F-CCCB-4B2B-92DC-6DAA2C03D6CE}" destId="{DC21EE4C-E364-4DC2-8205-EF014141B56C}" srcOrd="2" destOrd="0" presId="urn:microsoft.com/office/officeart/2005/8/layout/cycle8"/>
    <dgm:cxn modelId="{996C80EC-0645-43FB-AA3B-17CCD8E14A07}" type="presParOf" srcId="{A684283F-CCCB-4B2B-92DC-6DAA2C03D6CE}" destId="{13BF4E48-8ABD-4987-BAC2-465F8C311CB5}" srcOrd="3" destOrd="0" presId="urn:microsoft.com/office/officeart/2005/8/layout/cycle8"/>
    <dgm:cxn modelId="{6529FEBE-B929-4ED2-9278-C33E394B6AD9}" type="presParOf" srcId="{A684283F-CCCB-4B2B-92DC-6DAA2C03D6CE}" destId="{5FE55DA3-EB07-49E0-A70B-0FBC465F6D4F}" srcOrd="4" destOrd="0" presId="urn:microsoft.com/office/officeart/2005/8/layout/cycle8"/>
    <dgm:cxn modelId="{A36CDB59-8C6B-4709-ADFB-620240C06117}" type="presParOf" srcId="{A684283F-CCCB-4B2B-92DC-6DAA2C03D6CE}" destId="{35631BC2-3DB4-464C-8268-59BCDD95F064}" srcOrd="5" destOrd="0" presId="urn:microsoft.com/office/officeart/2005/8/layout/cycle8"/>
    <dgm:cxn modelId="{43D9F247-A16F-4723-9F3D-C8D8C4BE0A73}" type="presParOf" srcId="{A684283F-CCCB-4B2B-92DC-6DAA2C03D6CE}" destId="{961CDE9C-51B4-46A0-B7FA-02F5EA0D7A63}" srcOrd="6" destOrd="0" presId="urn:microsoft.com/office/officeart/2005/8/layout/cycle8"/>
    <dgm:cxn modelId="{1706BA58-F52F-4251-954A-2C63F935CBC8}" type="presParOf" srcId="{A684283F-CCCB-4B2B-92DC-6DAA2C03D6CE}" destId="{6DB66101-19EA-4905-87E4-9A33F3E3C816}" srcOrd="7" destOrd="0" presId="urn:microsoft.com/office/officeart/2005/8/layout/cycle8"/>
    <dgm:cxn modelId="{5FE98D14-5BAD-48C6-9873-24E87E441AFE}" type="presParOf" srcId="{A684283F-CCCB-4B2B-92DC-6DAA2C03D6CE}" destId="{F47B55F5-968C-4B53-8B13-DADA17540196}" srcOrd="8" destOrd="0" presId="urn:microsoft.com/office/officeart/2005/8/layout/cycle8"/>
    <dgm:cxn modelId="{4583EC62-ED68-4900-95FE-4E6A850A84C4}" type="presParOf" srcId="{A684283F-CCCB-4B2B-92DC-6DAA2C03D6CE}" destId="{55346037-27C9-4105-B119-A318BAA85592}" srcOrd="9" destOrd="0" presId="urn:microsoft.com/office/officeart/2005/8/layout/cycle8"/>
    <dgm:cxn modelId="{0338E75E-6B80-47B9-9AFB-6EF194173A41}" type="presParOf" srcId="{A684283F-CCCB-4B2B-92DC-6DAA2C03D6CE}" destId="{C67A6A9A-8D4A-4B23-97BE-451B04877AED}" srcOrd="10" destOrd="0" presId="urn:microsoft.com/office/officeart/2005/8/layout/cycle8"/>
    <dgm:cxn modelId="{86215296-90EA-4BED-8B88-DCEC6AFAC3DA}" type="presParOf" srcId="{A684283F-CCCB-4B2B-92DC-6DAA2C03D6CE}" destId="{3FDC4C61-D2F0-4206-A3B2-499ED966CB56}" srcOrd="11" destOrd="0" presId="urn:microsoft.com/office/officeart/2005/8/layout/cycle8"/>
    <dgm:cxn modelId="{9970F2CD-FDD3-4B64-91F0-721DC2B760FC}" type="presParOf" srcId="{A684283F-CCCB-4B2B-92DC-6DAA2C03D6CE}" destId="{BF1DDAED-678A-46CB-9B82-50DBC9857437}" srcOrd="12" destOrd="0" presId="urn:microsoft.com/office/officeart/2005/8/layout/cycle8"/>
    <dgm:cxn modelId="{E6B9D8E9-2065-4FA8-889C-3FF146F02201}" type="presParOf" srcId="{A684283F-CCCB-4B2B-92DC-6DAA2C03D6CE}" destId="{1530D0F1-B690-4441-A05E-AFE1C6CE5EF9}" srcOrd="13" destOrd="0" presId="urn:microsoft.com/office/officeart/2005/8/layout/cycle8"/>
    <dgm:cxn modelId="{DC4C40E8-09AD-45B6-AFC4-C40A6D6B2698}" type="presParOf" srcId="{A684283F-CCCB-4B2B-92DC-6DAA2C03D6CE}" destId="{E2A267DB-C550-4D42-82ED-FD9E1CB5CB4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209810-2CB7-41CB-8E33-4F4B6F9B043F}" type="doc">
      <dgm:prSet loTypeId="urn:microsoft.com/office/officeart/2009/layout/CircleArrowProcess" loCatId="cycle" qsTypeId="urn:microsoft.com/office/officeart/2005/8/quickstyle/simple5" qsCatId="simple" csTypeId="urn:microsoft.com/office/officeart/2005/8/colors/accent1_3" csCatId="accent1" phldr="1"/>
      <dgm:spPr/>
      <dgm:t>
        <a:bodyPr/>
        <a:lstStyle/>
        <a:p>
          <a:endParaRPr lang="en-US"/>
        </a:p>
      </dgm:t>
    </dgm:pt>
    <dgm:pt modelId="{6CD107CA-74FE-412D-A78B-A55D0A381A6A}">
      <dgm:prSet custT="1"/>
      <dgm:spPr/>
      <dgm:t>
        <a:bodyPr/>
        <a:lstStyle/>
        <a:p>
          <a:r>
            <a:rPr lang="en-IN" sz="1800" b="1" i="0" dirty="0" smtClean="0">
              <a:solidFill>
                <a:schemeClr val="bg2">
                  <a:lumMod val="50000"/>
                </a:schemeClr>
              </a:solidFill>
              <a:latin typeface="Cambria" panose="02040503050406030204" pitchFamily="18" charset="0"/>
              <a:ea typeface="Cambria" panose="02040503050406030204" pitchFamily="18" charset="0"/>
            </a:rPr>
            <a:t>Smooth Payment Cycle</a:t>
          </a:r>
          <a:endParaRPr lang="en-US" sz="1800" dirty="0">
            <a:solidFill>
              <a:schemeClr val="bg2">
                <a:lumMod val="50000"/>
              </a:schemeClr>
            </a:solidFill>
            <a:latin typeface="Cambria" panose="02040503050406030204" pitchFamily="18" charset="0"/>
            <a:ea typeface="Cambria" panose="02040503050406030204" pitchFamily="18" charset="0"/>
          </a:endParaRPr>
        </a:p>
      </dgm:t>
    </dgm:pt>
    <dgm:pt modelId="{1E1B76E1-D3A2-49CD-968C-EF63F5CE91CB}" type="parTrans" cxnId="{D12FE597-CC71-49CE-8C0D-9D8F7BA65FA7}">
      <dgm:prSet/>
      <dgm:spPr/>
      <dgm:t>
        <a:bodyPr/>
        <a:lstStyle/>
        <a:p>
          <a:endParaRPr lang="en-US"/>
        </a:p>
      </dgm:t>
    </dgm:pt>
    <dgm:pt modelId="{DE5F5F23-7842-42F2-9B37-CB2BE4FB50E0}" type="sibTrans" cxnId="{D12FE597-CC71-49CE-8C0D-9D8F7BA65FA7}">
      <dgm:prSet/>
      <dgm:spPr/>
      <dgm:t>
        <a:bodyPr/>
        <a:lstStyle/>
        <a:p>
          <a:endParaRPr lang="en-US"/>
        </a:p>
      </dgm:t>
    </dgm:pt>
    <dgm:pt modelId="{D82880CB-F5A8-4C68-B650-6277C6CB2353}">
      <dgm:prSet custT="1"/>
      <dgm:spPr/>
      <dgm:t>
        <a:bodyPr/>
        <a:lstStyle/>
        <a:p>
          <a:r>
            <a:rPr lang="en-IN" sz="1800" b="1" i="0" dirty="0" smtClean="0">
              <a:solidFill>
                <a:schemeClr val="bg2">
                  <a:lumMod val="50000"/>
                </a:schemeClr>
              </a:solidFill>
              <a:latin typeface="Cambria" panose="02040503050406030204" pitchFamily="18" charset="0"/>
              <a:ea typeface="Cambria" panose="02040503050406030204" pitchFamily="18" charset="0"/>
            </a:rPr>
            <a:t>Reduced Disputes</a:t>
          </a:r>
          <a:endParaRPr lang="en-US" sz="1800" b="1" i="0" dirty="0">
            <a:solidFill>
              <a:schemeClr val="bg2">
                <a:lumMod val="50000"/>
              </a:schemeClr>
            </a:solidFill>
            <a:latin typeface="Cambria" panose="02040503050406030204" pitchFamily="18" charset="0"/>
            <a:ea typeface="Cambria" panose="02040503050406030204" pitchFamily="18" charset="0"/>
          </a:endParaRPr>
        </a:p>
      </dgm:t>
    </dgm:pt>
    <dgm:pt modelId="{C8070059-D8DA-47E1-ABC7-FB1179F4619B}" type="parTrans" cxnId="{44ADDF4E-E593-400C-AE2D-F63ACCEBAB92}">
      <dgm:prSet/>
      <dgm:spPr/>
      <dgm:t>
        <a:bodyPr/>
        <a:lstStyle/>
        <a:p>
          <a:endParaRPr lang="en-US"/>
        </a:p>
      </dgm:t>
    </dgm:pt>
    <dgm:pt modelId="{541C1116-F1D6-496A-A8F0-409AC165D46C}" type="sibTrans" cxnId="{44ADDF4E-E593-400C-AE2D-F63ACCEBAB92}">
      <dgm:prSet/>
      <dgm:spPr/>
      <dgm:t>
        <a:bodyPr/>
        <a:lstStyle/>
        <a:p>
          <a:endParaRPr lang="en-US"/>
        </a:p>
      </dgm:t>
    </dgm:pt>
    <dgm:pt modelId="{F651F571-CCF1-4718-AA07-15E4F42B8DCF}">
      <dgm:prSet custT="1"/>
      <dgm:spPr/>
      <dgm:t>
        <a:bodyPr/>
        <a:lstStyle/>
        <a:p>
          <a:r>
            <a:rPr lang="en-IN" sz="1800" b="1" i="0" dirty="0" smtClean="0">
              <a:solidFill>
                <a:schemeClr val="bg2">
                  <a:lumMod val="50000"/>
                </a:schemeClr>
              </a:solidFill>
              <a:latin typeface="Cambria" panose="02040503050406030204" pitchFamily="18" charset="0"/>
              <a:ea typeface="Cambria" panose="02040503050406030204" pitchFamily="18" charset="0"/>
            </a:rPr>
            <a:t>Better Bargaining Power</a:t>
          </a:r>
          <a:endParaRPr lang="en-US" sz="1800" b="1" i="0" dirty="0">
            <a:solidFill>
              <a:schemeClr val="bg2">
                <a:lumMod val="50000"/>
              </a:schemeClr>
            </a:solidFill>
            <a:latin typeface="Cambria" panose="02040503050406030204" pitchFamily="18" charset="0"/>
            <a:ea typeface="Cambria" panose="02040503050406030204" pitchFamily="18" charset="0"/>
          </a:endParaRPr>
        </a:p>
      </dgm:t>
    </dgm:pt>
    <dgm:pt modelId="{7CA0D480-E536-4401-9DB0-76E83E831287}" type="parTrans" cxnId="{72E52153-7F0B-4441-BD65-C9B03016AB33}">
      <dgm:prSet/>
      <dgm:spPr/>
      <dgm:t>
        <a:bodyPr/>
        <a:lstStyle/>
        <a:p>
          <a:endParaRPr lang="en-US"/>
        </a:p>
      </dgm:t>
    </dgm:pt>
    <dgm:pt modelId="{9ADCD75F-D53D-47B7-991E-4C07063251DC}" type="sibTrans" cxnId="{72E52153-7F0B-4441-BD65-C9B03016AB33}">
      <dgm:prSet/>
      <dgm:spPr/>
      <dgm:t>
        <a:bodyPr/>
        <a:lstStyle/>
        <a:p>
          <a:endParaRPr lang="en-US"/>
        </a:p>
      </dgm:t>
    </dgm:pt>
    <dgm:pt modelId="{7CFCA94D-B62A-4F4D-9C1F-7072E9D96D3F}" type="pres">
      <dgm:prSet presAssocID="{8F209810-2CB7-41CB-8E33-4F4B6F9B043F}" presName="Name0" presStyleCnt="0">
        <dgm:presLayoutVars>
          <dgm:chMax val="7"/>
          <dgm:chPref val="7"/>
          <dgm:dir/>
          <dgm:animLvl val="lvl"/>
        </dgm:presLayoutVars>
      </dgm:prSet>
      <dgm:spPr/>
      <dgm:t>
        <a:bodyPr/>
        <a:lstStyle/>
        <a:p>
          <a:endParaRPr lang="en-US"/>
        </a:p>
      </dgm:t>
    </dgm:pt>
    <dgm:pt modelId="{FB2356AF-015B-44B6-B370-569EC10CBFCA}" type="pres">
      <dgm:prSet presAssocID="{6CD107CA-74FE-412D-A78B-A55D0A381A6A}" presName="Accent1" presStyleCnt="0"/>
      <dgm:spPr/>
      <dgm:t>
        <a:bodyPr/>
        <a:lstStyle/>
        <a:p>
          <a:endParaRPr lang="en-US"/>
        </a:p>
      </dgm:t>
    </dgm:pt>
    <dgm:pt modelId="{BC104E63-1501-47BC-8A3D-9B44039F9C55}" type="pres">
      <dgm:prSet presAssocID="{6CD107CA-74FE-412D-A78B-A55D0A381A6A}" presName="Accent" presStyleLbl="node1" presStyleIdx="0" presStyleCnt="3"/>
      <dgm:spPr>
        <a:solidFill>
          <a:srgbClr val="23365B"/>
        </a:solidFill>
        <a:scene3d>
          <a:camera prst="orthographicFront">
            <a:rot lat="0" lon="0" rev="0"/>
          </a:camera>
          <a:lightRig rig="threePt" dir="t">
            <a:rot lat="0" lon="0" rev="1200000"/>
          </a:lightRig>
        </a:scene3d>
      </dgm:spPr>
      <dgm:t>
        <a:bodyPr/>
        <a:lstStyle/>
        <a:p>
          <a:endParaRPr lang="en-US"/>
        </a:p>
      </dgm:t>
    </dgm:pt>
    <dgm:pt modelId="{41F263E3-872F-4718-86DC-0F413635AA16}" type="pres">
      <dgm:prSet presAssocID="{6CD107CA-74FE-412D-A78B-A55D0A381A6A}" presName="Parent1" presStyleLbl="revTx" presStyleIdx="0" presStyleCnt="3">
        <dgm:presLayoutVars>
          <dgm:chMax val="1"/>
          <dgm:chPref val="1"/>
          <dgm:bulletEnabled val="1"/>
        </dgm:presLayoutVars>
      </dgm:prSet>
      <dgm:spPr/>
      <dgm:t>
        <a:bodyPr/>
        <a:lstStyle/>
        <a:p>
          <a:endParaRPr lang="en-US"/>
        </a:p>
      </dgm:t>
    </dgm:pt>
    <dgm:pt modelId="{FC9794EA-0539-4818-A287-15EFCC1B981C}" type="pres">
      <dgm:prSet presAssocID="{F651F571-CCF1-4718-AA07-15E4F42B8DCF}" presName="Accent2" presStyleCnt="0"/>
      <dgm:spPr/>
      <dgm:t>
        <a:bodyPr/>
        <a:lstStyle/>
        <a:p>
          <a:endParaRPr lang="en-US"/>
        </a:p>
      </dgm:t>
    </dgm:pt>
    <dgm:pt modelId="{3954F8ED-0FCC-49E7-BE84-3FB1EB6FE796}" type="pres">
      <dgm:prSet presAssocID="{F651F571-CCF1-4718-AA07-15E4F42B8DCF}" presName="Accent" presStyleLbl="node1" presStyleIdx="1" presStyleCnt="3"/>
      <dgm:spPr>
        <a:solidFill>
          <a:srgbClr val="23365B"/>
        </a:solidFill>
      </dgm:spPr>
      <dgm:t>
        <a:bodyPr/>
        <a:lstStyle/>
        <a:p>
          <a:endParaRPr lang="en-US"/>
        </a:p>
      </dgm:t>
    </dgm:pt>
    <dgm:pt modelId="{EFD97A0A-403C-4F56-A3A7-BD8E3836B634}" type="pres">
      <dgm:prSet presAssocID="{F651F571-CCF1-4718-AA07-15E4F42B8DCF}" presName="Parent2" presStyleLbl="revTx" presStyleIdx="1" presStyleCnt="3" custScaleX="157110">
        <dgm:presLayoutVars>
          <dgm:chMax val="1"/>
          <dgm:chPref val="1"/>
          <dgm:bulletEnabled val="1"/>
        </dgm:presLayoutVars>
      </dgm:prSet>
      <dgm:spPr/>
      <dgm:t>
        <a:bodyPr/>
        <a:lstStyle/>
        <a:p>
          <a:endParaRPr lang="en-US"/>
        </a:p>
      </dgm:t>
    </dgm:pt>
    <dgm:pt modelId="{6EC45C4E-AD3E-4B65-9E2E-DFC57CE68530}" type="pres">
      <dgm:prSet presAssocID="{D82880CB-F5A8-4C68-B650-6277C6CB2353}" presName="Accent3" presStyleCnt="0"/>
      <dgm:spPr/>
      <dgm:t>
        <a:bodyPr/>
        <a:lstStyle/>
        <a:p>
          <a:endParaRPr lang="en-US"/>
        </a:p>
      </dgm:t>
    </dgm:pt>
    <dgm:pt modelId="{51B8F610-BBD3-402B-B19E-4627164A95D3}" type="pres">
      <dgm:prSet presAssocID="{D82880CB-F5A8-4C68-B650-6277C6CB2353}" presName="Accent" presStyleLbl="node1" presStyleIdx="2" presStyleCnt="3"/>
      <dgm:spPr>
        <a:solidFill>
          <a:srgbClr val="23365B"/>
        </a:solidFill>
      </dgm:spPr>
      <dgm:t>
        <a:bodyPr/>
        <a:lstStyle/>
        <a:p>
          <a:endParaRPr lang="en-US"/>
        </a:p>
      </dgm:t>
    </dgm:pt>
    <dgm:pt modelId="{11DAC08A-7229-45B6-9ADF-24AA57BC195A}" type="pres">
      <dgm:prSet presAssocID="{D82880CB-F5A8-4C68-B650-6277C6CB2353}" presName="Parent3" presStyleLbl="revTx" presStyleIdx="2" presStyleCnt="3">
        <dgm:presLayoutVars>
          <dgm:chMax val="1"/>
          <dgm:chPref val="1"/>
          <dgm:bulletEnabled val="1"/>
        </dgm:presLayoutVars>
      </dgm:prSet>
      <dgm:spPr/>
      <dgm:t>
        <a:bodyPr/>
        <a:lstStyle/>
        <a:p>
          <a:endParaRPr lang="en-US"/>
        </a:p>
      </dgm:t>
    </dgm:pt>
  </dgm:ptLst>
  <dgm:cxnLst>
    <dgm:cxn modelId="{72E52153-7F0B-4441-BD65-C9B03016AB33}" srcId="{8F209810-2CB7-41CB-8E33-4F4B6F9B043F}" destId="{F651F571-CCF1-4718-AA07-15E4F42B8DCF}" srcOrd="1" destOrd="0" parTransId="{7CA0D480-E536-4401-9DB0-76E83E831287}" sibTransId="{9ADCD75F-D53D-47B7-991E-4C07063251DC}"/>
    <dgm:cxn modelId="{44ADDF4E-E593-400C-AE2D-F63ACCEBAB92}" srcId="{8F209810-2CB7-41CB-8E33-4F4B6F9B043F}" destId="{D82880CB-F5A8-4C68-B650-6277C6CB2353}" srcOrd="2" destOrd="0" parTransId="{C8070059-D8DA-47E1-ABC7-FB1179F4619B}" sibTransId="{541C1116-F1D6-496A-A8F0-409AC165D46C}"/>
    <dgm:cxn modelId="{D12FE597-CC71-49CE-8C0D-9D8F7BA65FA7}" srcId="{8F209810-2CB7-41CB-8E33-4F4B6F9B043F}" destId="{6CD107CA-74FE-412D-A78B-A55D0A381A6A}" srcOrd="0" destOrd="0" parTransId="{1E1B76E1-D3A2-49CD-968C-EF63F5CE91CB}" sibTransId="{DE5F5F23-7842-42F2-9B37-CB2BE4FB50E0}"/>
    <dgm:cxn modelId="{1FC05320-E471-4D0D-A917-F76DBA275814}" type="presOf" srcId="{8F209810-2CB7-41CB-8E33-4F4B6F9B043F}" destId="{7CFCA94D-B62A-4F4D-9C1F-7072E9D96D3F}" srcOrd="0" destOrd="0" presId="urn:microsoft.com/office/officeart/2009/layout/CircleArrowProcess"/>
    <dgm:cxn modelId="{7AA6F2EF-D7F2-4AB4-A071-478DED786EA2}" type="presOf" srcId="{D82880CB-F5A8-4C68-B650-6277C6CB2353}" destId="{11DAC08A-7229-45B6-9ADF-24AA57BC195A}" srcOrd="0" destOrd="0" presId="urn:microsoft.com/office/officeart/2009/layout/CircleArrowProcess"/>
    <dgm:cxn modelId="{5ED42D93-5B0C-4A8C-9C2F-F496C3D1EC02}" type="presOf" srcId="{6CD107CA-74FE-412D-A78B-A55D0A381A6A}" destId="{41F263E3-872F-4718-86DC-0F413635AA16}" srcOrd="0" destOrd="0" presId="urn:microsoft.com/office/officeart/2009/layout/CircleArrowProcess"/>
    <dgm:cxn modelId="{C23AB14D-2F25-4571-A473-4C68E56126F5}" type="presOf" srcId="{F651F571-CCF1-4718-AA07-15E4F42B8DCF}" destId="{EFD97A0A-403C-4F56-A3A7-BD8E3836B634}" srcOrd="0" destOrd="0" presId="urn:microsoft.com/office/officeart/2009/layout/CircleArrowProcess"/>
    <dgm:cxn modelId="{9EF947FA-B957-4C97-8F32-F891DC4DAC7B}" type="presParOf" srcId="{7CFCA94D-B62A-4F4D-9C1F-7072E9D96D3F}" destId="{FB2356AF-015B-44B6-B370-569EC10CBFCA}" srcOrd="0" destOrd="0" presId="urn:microsoft.com/office/officeart/2009/layout/CircleArrowProcess"/>
    <dgm:cxn modelId="{B2A7C72E-F8F0-4659-809D-682BB0D63597}" type="presParOf" srcId="{FB2356AF-015B-44B6-B370-569EC10CBFCA}" destId="{BC104E63-1501-47BC-8A3D-9B44039F9C55}" srcOrd="0" destOrd="0" presId="urn:microsoft.com/office/officeart/2009/layout/CircleArrowProcess"/>
    <dgm:cxn modelId="{A7C7775B-50D1-45C7-A8CF-0611CCF49E5F}" type="presParOf" srcId="{7CFCA94D-B62A-4F4D-9C1F-7072E9D96D3F}" destId="{41F263E3-872F-4718-86DC-0F413635AA16}" srcOrd="1" destOrd="0" presId="urn:microsoft.com/office/officeart/2009/layout/CircleArrowProcess"/>
    <dgm:cxn modelId="{DD4C992F-1A09-4605-802C-887C3A27A982}" type="presParOf" srcId="{7CFCA94D-B62A-4F4D-9C1F-7072E9D96D3F}" destId="{FC9794EA-0539-4818-A287-15EFCC1B981C}" srcOrd="2" destOrd="0" presId="urn:microsoft.com/office/officeart/2009/layout/CircleArrowProcess"/>
    <dgm:cxn modelId="{49986D84-E7D4-4901-B70D-980CF0995CAC}" type="presParOf" srcId="{FC9794EA-0539-4818-A287-15EFCC1B981C}" destId="{3954F8ED-0FCC-49E7-BE84-3FB1EB6FE796}" srcOrd="0" destOrd="0" presId="urn:microsoft.com/office/officeart/2009/layout/CircleArrowProcess"/>
    <dgm:cxn modelId="{12B1432E-066F-49A7-B3DF-DF2BFA991FAC}" type="presParOf" srcId="{7CFCA94D-B62A-4F4D-9C1F-7072E9D96D3F}" destId="{EFD97A0A-403C-4F56-A3A7-BD8E3836B634}" srcOrd="3" destOrd="0" presId="urn:microsoft.com/office/officeart/2009/layout/CircleArrowProcess"/>
    <dgm:cxn modelId="{127F467A-84B9-4902-8126-9769594EE38C}" type="presParOf" srcId="{7CFCA94D-B62A-4F4D-9C1F-7072E9D96D3F}" destId="{6EC45C4E-AD3E-4B65-9E2E-DFC57CE68530}" srcOrd="4" destOrd="0" presId="urn:microsoft.com/office/officeart/2009/layout/CircleArrowProcess"/>
    <dgm:cxn modelId="{295F9F26-C547-4661-86DC-E86F53FD5192}" type="presParOf" srcId="{6EC45C4E-AD3E-4B65-9E2E-DFC57CE68530}" destId="{51B8F610-BBD3-402B-B19E-4627164A95D3}" srcOrd="0" destOrd="0" presId="urn:microsoft.com/office/officeart/2009/layout/CircleArrowProcess"/>
    <dgm:cxn modelId="{F2AC7B99-EB52-4E8D-9B39-A59FC96A283E}" type="presParOf" srcId="{7CFCA94D-B62A-4F4D-9C1F-7072E9D96D3F}" destId="{11DAC08A-7229-45B6-9ADF-24AA57BC195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07A40-46AE-4644-A8F4-204E81FC37B4}">
      <dsp:nvSpPr>
        <dsp:cNvPr id="0" name=""/>
        <dsp:cNvSpPr/>
      </dsp:nvSpPr>
      <dsp:spPr>
        <a:xfrm>
          <a:off x="4450533" y="0"/>
          <a:ext cx="2036643" cy="203685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81F62-A77D-468E-B09A-57D3F95DBC0E}">
      <dsp:nvSpPr>
        <dsp:cNvPr id="0" name=""/>
        <dsp:cNvSpPr/>
      </dsp:nvSpPr>
      <dsp:spPr>
        <a:xfrm>
          <a:off x="2551894" y="3125643"/>
          <a:ext cx="3431145" cy="56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en-US" sz="1600" kern="1200" dirty="0"/>
        </a:p>
      </dsp:txBody>
      <dsp:txXfrm>
        <a:off x="2551894" y="3125643"/>
        <a:ext cx="3431145" cy="568222"/>
      </dsp:txXfrm>
    </dsp:sp>
    <dsp:sp modelId="{1C380CA1-2746-45D7-A51A-375EC52C887C}">
      <dsp:nvSpPr>
        <dsp:cNvPr id="0" name=""/>
        <dsp:cNvSpPr/>
      </dsp:nvSpPr>
      <dsp:spPr>
        <a:xfrm>
          <a:off x="3884735" y="1170473"/>
          <a:ext cx="2036643" cy="203685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72C45-85A3-45F4-8E91-18C55384EF42}">
      <dsp:nvSpPr>
        <dsp:cNvPr id="0" name=""/>
        <dsp:cNvSpPr/>
      </dsp:nvSpPr>
      <dsp:spPr>
        <a:xfrm>
          <a:off x="5590628" y="2046394"/>
          <a:ext cx="3150573" cy="56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i="0" kern="1200" dirty="0" smtClean="0">
              <a:latin typeface="Calibri" panose="020F0502020204030204" pitchFamily="34" charset="0"/>
              <a:cs typeface="Calibri" panose="020F0502020204030204" pitchFamily="34" charset="0"/>
            </a:rPr>
            <a:t>encashment of </a:t>
          </a:r>
          <a:r>
            <a:rPr lang="en-US" sz="2400" b="0" i="0" u="none" kern="1200" dirty="0" smtClean="0">
              <a:latin typeface="Calibri" panose="020F0502020204030204" pitchFamily="34" charset="0"/>
              <a:cs typeface="Calibri" panose="020F0502020204030204" pitchFamily="34" charset="0"/>
              <a:hlinkClick xmlns:r="http://schemas.openxmlformats.org/officeDocument/2006/relationships" r:id="rId1"/>
            </a:rPr>
            <a:t>input tax credit</a:t>
          </a:r>
          <a:r>
            <a:rPr lang="en-US" sz="2400" b="0" i="0" kern="1200" dirty="0" smtClean="0">
              <a:latin typeface="Calibri" panose="020F0502020204030204" pitchFamily="34" charset="0"/>
              <a:cs typeface="Calibri" panose="020F0502020204030204" pitchFamily="34" charset="0"/>
            </a:rPr>
            <a:t>; </a:t>
          </a:r>
          <a:endParaRPr lang="en-US" sz="2400" b="0" kern="1200" dirty="0">
            <a:latin typeface="Calibri" panose="020F0502020204030204" pitchFamily="34" charset="0"/>
            <a:cs typeface="Calibri" panose="020F0502020204030204" pitchFamily="34" charset="0"/>
          </a:endParaRPr>
        </a:p>
      </dsp:txBody>
      <dsp:txXfrm>
        <a:off x="5590628" y="2046394"/>
        <a:ext cx="3150573" cy="568222"/>
      </dsp:txXfrm>
    </dsp:sp>
    <dsp:sp modelId="{4F3CA0B3-B772-47C0-81CE-B9C38E806A60}">
      <dsp:nvSpPr>
        <dsp:cNvPr id="0" name=""/>
        <dsp:cNvSpPr/>
      </dsp:nvSpPr>
      <dsp:spPr>
        <a:xfrm>
          <a:off x="4450533" y="2345267"/>
          <a:ext cx="2036643" cy="203685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6E584-445E-4CEA-8291-6A479EC8A5CE}">
      <dsp:nvSpPr>
        <dsp:cNvPr id="0" name=""/>
        <dsp:cNvSpPr/>
      </dsp:nvSpPr>
      <dsp:spPr>
        <a:xfrm>
          <a:off x="1951653" y="782643"/>
          <a:ext cx="2843474" cy="56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i="0" kern="1200" dirty="0" smtClean="0">
              <a:latin typeface="Calibri" panose="020F0502020204030204" pitchFamily="34" charset="0"/>
              <a:cs typeface="Calibri" panose="020F0502020204030204" pitchFamily="34" charset="0"/>
            </a:rPr>
            <a:t>Reducing/inflating turnovers; </a:t>
          </a:r>
          <a:endParaRPr lang="en-US" sz="2400" b="0" kern="1200" dirty="0">
            <a:latin typeface="Calibri" panose="020F0502020204030204" pitchFamily="34" charset="0"/>
            <a:cs typeface="Calibri" panose="020F0502020204030204" pitchFamily="34" charset="0"/>
          </a:endParaRPr>
        </a:p>
      </dsp:txBody>
      <dsp:txXfrm>
        <a:off x="1951653" y="782643"/>
        <a:ext cx="2843474" cy="568222"/>
      </dsp:txXfrm>
    </dsp:sp>
    <dsp:sp modelId="{32D8892E-7A16-4F11-BD93-7119A46AD04F}">
      <dsp:nvSpPr>
        <dsp:cNvPr id="0" name=""/>
        <dsp:cNvSpPr/>
      </dsp:nvSpPr>
      <dsp:spPr>
        <a:xfrm>
          <a:off x="4029909" y="3650775"/>
          <a:ext cx="1749732" cy="1750578"/>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1DF06-6AA1-47B8-9F7F-944B27F014BC}">
      <dsp:nvSpPr>
        <dsp:cNvPr id="0" name=""/>
        <dsp:cNvSpPr/>
      </dsp:nvSpPr>
      <dsp:spPr>
        <a:xfrm>
          <a:off x="5617564" y="4090021"/>
          <a:ext cx="3451558" cy="56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i="0" kern="1200" dirty="0" smtClean="0">
              <a:latin typeface="Calibri" panose="020F0502020204030204" pitchFamily="34" charset="0"/>
              <a:cs typeface="Calibri" panose="020F0502020204030204" pitchFamily="34" charset="0"/>
            </a:rPr>
            <a:t>money laundering; etc. </a:t>
          </a:r>
          <a:endParaRPr lang="en-US" sz="2400" b="0" kern="1200" dirty="0">
            <a:latin typeface="Calibri" panose="020F0502020204030204" pitchFamily="34" charset="0"/>
            <a:cs typeface="Calibri" panose="020F0502020204030204" pitchFamily="34" charset="0"/>
          </a:endParaRPr>
        </a:p>
      </dsp:txBody>
      <dsp:txXfrm>
        <a:off x="5617564" y="4090021"/>
        <a:ext cx="3451558" cy="5682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72AF1-6F34-4AFC-A6F8-01BD169A61CC}">
      <dsp:nvSpPr>
        <dsp:cNvPr id="0" name=""/>
        <dsp:cNvSpPr/>
      </dsp:nvSpPr>
      <dsp:spPr>
        <a:xfrm>
          <a:off x="3835" y="522956"/>
          <a:ext cx="3353732" cy="3353732"/>
        </a:xfrm>
        <a:prstGeom prst="ellipse">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u="none" strike="noStrike" kern="1200" cap="none" dirty="0" smtClean="0">
              <a:solidFill>
                <a:srgbClr val="000000"/>
              </a:solidFill>
              <a:latin typeface="Cambria" panose="02040503050406030204" pitchFamily="18" charset="0"/>
              <a:ea typeface="Cambria" panose="02040503050406030204" pitchFamily="18" charset="0"/>
              <a:cs typeface="Arial"/>
            </a:rPr>
            <a:t>The Finance Act 2023 inserted   Section 43B(h)</a:t>
          </a:r>
          <a:endParaRPr lang="en-US" sz="2400" b="1" i="0" u="none" strike="noStrike" kern="1200" cap="none" dirty="0">
            <a:solidFill>
              <a:srgbClr val="000000"/>
            </a:solidFill>
            <a:latin typeface="Cambria" panose="02040503050406030204" pitchFamily="18" charset="0"/>
            <a:ea typeface="Cambria" panose="02040503050406030204" pitchFamily="18" charset="0"/>
            <a:cs typeface="Arial"/>
          </a:endParaRPr>
        </a:p>
      </dsp:txBody>
      <dsp:txXfrm>
        <a:off x="494978" y="1014099"/>
        <a:ext cx="2371446" cy="2371446"/>
      </dsp:txXfrm>
    </dsp:sp>
    <dsp:sp modelId="{570A7B2E-5753-4E9F-BB07-FC89E8C9770C}">
      <dsp:nvSpPr>
        <dsp:cNvPr id="0" name=""/>
        <dsp:cNvSpPr/>
      </dsp:nvSpPr>
      <dsp:spPr>
        <a:xfrm>
          <a:off x="3860628" y="1576028"/>
          <a:ext cx="1066487" cy="1247588"/>
        </a:xfrm>
        <a:prstGeom prst="rightArrow">
          <a:avLst>
            <a:gd name="adj1" fmla="val 60000"/>
            <a:gd name="adj2" fmla="val 50000"/>
          </a:avLst>
        </a:prstGeom>
        <a:solidFill>
          <a:srgbClr val="3F5378"/>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p>
      </dsp:txBody>
      <dsp:txXfrm>
        <a:off x="3860628" y="1825546"/>
        <a:ext cx="746541" cy="748552"/>
      </dsp:txXfrm>
    </dsp:sp>
    <dsp:sp modelId="{30D22E87-CBC1-4543-A37D-D0553C35CB09}">
      <dsp:nvSpPr>
        <dsp:cNvPr id="0" name=""/>
        <dsp:cNvSpPr/>
      </dsp:nvSpPr>
      <dsp:spPr>
        <a:xfrm>
          <a:off x="5369807" y="522956"/>
          <a:ext cx="3353732" cy="3353732"/>
        </a:xfrm>
        <a:prstGeom prst="ellipse">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u="none" strike="noStrike" kern="1200" cap="none" dirty="0" smtClean="0">
              <a:solidFill>
                <a:srgbClr val="000000"/>
              </a:solidFill>
              <a:latin typeface="Cambria" panose="02040503050406030204" pitchFamily="18" charset="0"/>
              <a:ea typeface="Cambria" panose="02040503050406030204" pitchFamily="18" charset="0"/>
              <a:cs typeface="Arial"/>
            </a:rPr>
            <a:t>The applicability is from April 1, 2024. This amendment is made applicable from AY 2024-25.</a:t>
          </a:r>
          <a:endParaRPr lang="en-US" sz="2400" b="1" i="0" u="none" strike="noStrike" kern="1200" cap="none" dirty="0">
            <a:solidFill>
              <a:srgbClr val="000000"/>
            </a:solidFill>
            <a:latin typeface="Cambria" panose="02040503050406030204" pitchFamily="18" charset="0"/>
            <a:ea typeface="Cambria" panose="02040503050406030204" pitchFamily="18" charset="0"/>
            <a:cs typeface="Arial"/>
          </a:endParaRPr>
        </a:p>
      </dsp:txBody>
      <dsp:txXfrm>
        <a:off x="5860950" y="1014099"/>
        <a:ext cx="2371446" cy="23714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6D76-3AE4-47BB-8FF1-709A3786870B}">
      <dsp:nvSpPr>
        <dsp:cNvPr id="0" name=""/>
        <dsp:cNvSpPr/>
      </dsp:nvSpPr>
      <dsp:spPr>
        <a:xfrm>
          <a:off x="0" y="49153"/>
          <a:ext cx="8884571" cy="2319525"/>
        </a:xfrm>
        <a:prstGeom prst="roundRect">
          <a:avLst/>
        </a:prstGeom>
        <a:solidFill>
          <a:srgbClr val="3F53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b="1" kern="1200" dirty="0" smtClean="0"/>
            <a:t>Notwithstanding anything contained in the Income-tax Act, 1961 (43 of 1961), the amount of interest payable or paid by any buyer, under or in accordance with the provisions of this Act, shall not, for the purposes of computation of income under the Income-tax Act, 1961, be allowed as deduction.</a:t>
          </a:r>
          <a:endParaRPr lang="en-IN" sz="2400" kern="1200" dirty="0"/>
        </a:p>
      </dsp:txBody>
      <dsp:txXfrm>
        <a:off x="113230" y="162383"/>
        <a:ext cx="8658111" cy="20930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DDBB4-8CAB-4ACF-8013-9F02C1DBDA7E}">
      <dsp:nvSpPr>
        <dsp:cNvPr id="0" name=""/>
        <dsp:cNvSpPr/>
      </dsp:nvSpPr>
      <dsp:spPr>
        <a:xfrm>
          <a:off x="-5021786" y="-769391"/>
          <a:ext cx="5980596" cy="5980596"/>
        </a:xfrm>
        <a:prstGeom prst="blockArc">
          <a:avLst>
            <a:gd name="adj1" fmla="val 18900000"/>
            <a:gd name="adj2" fmla="val 2700000"/>
            <a:gd name="adj3" fmla="val 36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70FE0-7C04-41E4-A99D-8730F0E593DE}">
      <dsp:nvSpPr>
        <dsp:cNvPr id="0" name=""/>
        <dsp:cNvSpPr/>
      </dsp:nvSpPr>
      <dsp:spPr>
        <a:xfrm>
          <a:off x="502068" y="341486"/>
          <a:ext cx="8002030" cy="683328"/>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92"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80808"/>
              </a:solidFill>
              <a:latin typeface="Cambria" panose="02040503050406030204" pitchFamily="18" charset="0"/>
              <a:ea typeface="Cambria" panose="02040503050406030204" pitchFamily="18" charset="0"/>
            </a:rPr>
            <a:t>MSME-1 is a half yearly return</a:t>
          </a:r>
          <a:r>
            <a:rPr lang="en-US" sz="2000" b="1" kern="1200" dirty="0" smtClean="0">
              <a:solidFill>
                <a:srgbClr val="080808"/>
              </a:solidFill>
              <a:latin typeface="Cambria" panose="02040503050406030204" pitchFamily="18" charset="0"/>
              <a:ea typeface="Cambria" panose="02040503050406030204" pitchFamily="18" charset="0"/>
            </a:rPr>
            <a:t>.</a:t>
          </a:r>
          <a:endParaRPr lang="en-US" sz="2000" b="1" kern="1200" dirty="0">
            <a:solidFill>
              <a:srgbClr val="080808"/>
            </a:solidFill>
            <a:latin typeface="Cambria" panose="02040503050406030204" pitchFamily="18" charset="0"/>
            <a:ea typeface="Cambria" panose="02040503050406030204" pitchFamily="18" charset="0"/>
          </a:endParaRPr>
        </a:p>
      </dsp:txBody>
      <dsp:txXfrm>
        <a:off x="502068" y="341486"/>
        <a:ext cx="8002030" cy="683328"/>
      </dsp:txXfrm>
    </dsp:sp>
    <dsp:sp modelId="{B4EED286-1B39-4912-B63A-A9CB47CBC9FF}">
      <dsp:nvSpPr>
        <dsp:cNvPr id="0" name=""/>
        <dsp:cNvSpPr/>
      </dsp:nvSpPr>
      <dsp:spPr>
        <a:xfrm>
          <a:off x="74987" y="256070"/>
          <a:ext cx="854160" cy="854160"/>
        </a:xfrm>
        <a:prstGeom prst="ellipse">
          <a:avLst/>
        </a:prstGeom>
        <a:solidFill>
          <a:srgbClr val="23365B"/>
        </a:solidFill>
        <a:ln w="25400" cap="flat" cmpd="sng" algn="ctr">
          <a:noFill/>
          <a:prstDash val="solid"/>
        </a:ln>
        <a:effectLst/>
      </dsp:spPr>
      <dsp:style>
        <a:lnRef idx="2">
          <a:scrgbClr r="0" g="0" b="0"/>
        </a:lnRef>
        <a:fillRef idx="1">
          <a:scrgbClr r="0" g="0" b="0"/>
        </a:fillRef>
        <a:effectRef idx="0">
          <a:scrgbClr r="0" g="0" b="0"/>
        </a:effectRef>
        <a:fontRef idx="minor"/>
      </dsp:style>
    </dsp:sp>
    <dsp:sp modelId="{57F50900-07A4-4100-A31B-F1A7C7326BBA}">
      <dsp:nvSpPr>
        <dsp:cNvPr id="0" name=""/>
        <dsp:cNvSpPr/>
      </dsp:nvSpPr>
      <dsp:spPr>
        <a:xfrm>
          <a:off x="893836" y="1366657"/>
          <a:ext cx="7610262" cy="683328"/>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92"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80808"/>
              </a:solidFill>
              <a:latin typeface="Cambria" panose="02040503050406030204" pitchFamily="18" charset="0"/>
              <a:ea typeface="Cambria" panose="02040503050406030204" pitchFamily="18" charset="0"/>
            </a:rPr>
            <a:t>Filed so that ROC ( Registrar of Company) can keep a track of outstanding payment to MSMEs.</a:t>
          </a:r>
          <a:endParaRPr lang="en-US" sz="1800" b="1" kern="1200" dirty="0">
            <a:solidFill>
              <a:srgbClr val="080808"/>
            </a:solidFill>
            <a:latin typeface="Cambria" panose="02040503050406030204" pitchFamily="18" charset="0"/>
            <a:ea typeface="Cambria" panose="02040503050406030204" pitchFamily="18" charset="0"/>
          </a:endParaRPr>
        </a:p>
      </dsp:txBody>
      <dsp:txXfrm>
        <a:off x="893836" y="1366657"/>
        <a:ext cx="7610262" cy="683328"/>
      </dsp:txXfrm>
    </dsp:sp>
    <dsp:sp modelId="{C631EE58-86CD-4E55-83BC-FFD7A7F454E7}">
      <dsp:nvSpPr>
        <dsp:cNvPr id="0" name=""/>
        <dsp:cNvSpPr/>
      </dsp:nvSpPr>
      <dsp:spPr>
        <a:xfrm>
          <a:off x="466755" y="1281240"/>
          <a:ext cx="854160" cy="854160"/>
        </a:xfrm>
        <a:prstGeom prst="ellipse">
          <a:avLst/>
        </a:prstGeom>
        <a:solidFill>
          <a:srgbClr val="23365B"/>
        </a:solidFill>
        <a:ln w="25400" cap="flat" cmpd="sng" algn="ctr">
          <a:noFill/>
          <a:prstDash val="solid"/>
        </a:ln>
        <a:effectLst/>
      </dsp:spPr>
      <dsp:style>
        <a:lnRef idx="2">
          <a:scrgbClr r="0" g="0" b="0"/>
        </a:lnRef>
        <a:fillRef idx="1">
          <a:scrgbClr r="0" g="0" b="0"/>
        </a:fillRef>
        <a:effectRef idx="0">
          <a:scrgbClr r="0" g="0" b="0"/>
        </a:effectRef>
        <a:fontRef idx="minor"/>
      </dsp:style>
    </dsp:sp>
    <dsp:sp modelId="{AFB685D4-27E2-4AE9-9923-4D85048CF4D1}">
      <dsp:nvSpPr>
        <dsp:cNvPr id="0" name=""/>
        <dsp:cNvSpPr/>
      </dsp:nvSpPr>
      <dsp:spPr>
        <a:xfrm>
          <a:off x="893836" y="2391827"/>
          <a:ext cx="7610262" cy="683328"/>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92"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80808"/>
              </a:solidFill>
              <a:latin typeface="Cambria" panose="02040503050406030204" pitchFamily="18" charset="0"/>
              <a:ea typeface="Cambria" panose="02040503050406030204" pitchFamily="18" charset="0"/>
            </a:rPr>
            <a:t>If suppliers are registered under the MSME Act, filing to be done.</a:t>
          </a:r>
          <a:endParaRPr lang="en-US" sz="1800" b="1" kern="1200" dirty="0">
            <a:solidFill>
              <a:srgbClr val="080808"/>
            </a:solidFill>
            <a:latin typeface="Cambria" panose="02040503050406030204" pitchFamily="18" charset="0"/>
            <a:ea typeface="Cambria" panose="02040503050406030204" pitchFamily="18" charset="0"/>
          </a:endParaRPr>
        </a:p>
      </dsp:txBody>
      <dsp:txXfrm>
        <a:off x="893836" y="2391827"/>
        <a:ext cx="7610262" cy="683328"/>
      </dsp:txXfrm>
    </dsp:sp>
    <dsp:sp modelId="{834187DB-55C2-477F-9E9A-09EAD60568F0}">
      <dsp:nvSpPr>
        <dsp:cNvPr id="0" name=""/>
        <dsp:cNvSpPr/>
      </dsp:nvSpPr>
      <dsp:spPr>
        <a:xfrm>
          <a:off x="466755" y="2306411"/>
          <a:ext cx="854160" cy="854160"/>
        </a:xfrm>
        <a:prstGeom prst="ellipse">
          <a:avLst/>
        </a:prstGeom>
        <a:solidFill>
          <a:srgbClr val="23365B"/>
        </a:solidFill>
        <a:ln w="25400" cap="flat" cmpd="sng" algn="ctr">
          <a:noFill/>
          <a:prstDash val="solid"/>
        </a:ln>
        <a:effectLst/>
      </dsp:spPr>
      <dsp:style>
        <a:lnRef idx="2">
          <a:scrgbClr r="0" g="0" b="0"/>
        </a:lnRef>
        <a:fillRef idx="1">
          <a:scrgbClr r="0" g="0" b="0"/>
        </a:fillRef>
        <a:effectRef idx="0">
          <a:scrgbClr r="0" g="0" b="0"/>
        </a:effectRef>
        <a:fontRef idx="minor"/>
      </dsp:style>
    </dsp:sp>
    <dsp:sp modelId="{FA4BD5D4-E318-46E1-BA30-146CE4180CD4}">
      <dsp:nvSpPr>
        <dsp:cNvPr id="0" name=""/>
        <dsp:cNvSpPr/>
      </dsp:nvSpPr>
      <dsp:spPr>
        <a:xfrm>
          <a:off x="502068" y="3416997"/>
          <a:ext cx="8002030" cy="683328"/>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92"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80808"/>
              </a:solidFill>
              <a:latin typeface="Cambria" panose="02040503050406030204" pitchFamily="18" charset="0"/>
              <a:ea typeface="Cambria" panose="02040503050406030204" pitchFamily="18" charset="0"/>
            </a:rPr>
            <a:t>When payments are due to for more than 45 days from the date of acceptance, filing to be done.</a:t>
          </a:r>
          <a:endParaRPr lang="en-US" sz="1800" b="1" kern="1200" dirty="0">
            <a:solidFill>
              <a:srgbClr val="080808"/>
            </a:solidFill>
            <a:latin typeface="Cambria" panose="02040503050406030204" pitchFamily="18" charset="0"/>
            <a:ea typeface="Cambria" panose="02040503050406030204" pitchFamily="18" charset="0"/>
          </a:endParaRPr>
        </a:p>
      </dsp:txBody>
      <dsp:txXfrm>
        <a:off x="502068" y="3416997"/>
        <a:ext cx="8002030" cy="683328"/>
      </dsp:txXfrm>
    </dsp:sp>
    <dsp:sp modelId="{1B8D1C2C-8EC7-43EC-B921-F6C153AFC3F8}">
      <dsp:nvSpPr>
        <dsp:cNvPr id="0" name=""/>
        <dsp:cNvSpPr/>
      </dsp:nvSpPr>
      <dsp:spPr>
        <a:xfrm>
          <a:off x="74987" y="3331581"/>
          <a:ext cx="854160" cy="854160"/>
        </a:xfrm>
        <a:prstGeom prst="ellipse">
          <a:avLst/>
        </a:prstGeom>
        <a:solidFill>
          <a:srgbClr val="23365B"/>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CA88E-1149-4E6A-A967-5AA22DF2ED49}">
      <dsp:nvSpPr>
        <dsp:cNvPr id="0" name=""/>
        <dsp:cNvSpPr/>
      </dsp:nvSpPr>
      <dsp:spPr>
        <a:xfrm>
          <a:off x="-5947259" y="-910088"/>
          <a:ext cx="7079991" cy="7079991"/>
        </a:xfrm>
        <a:prstGeom prst="blockArc">
          <a:avLst>
            <a:gd name="adj1" fmla="val 18900000"/>
            <a:gd name="adj2" fmla="val 2700000"/>
            <a:gd name="adj3" fmla="val 30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79A53-48C7-4E54-B514-C837A0576F5E}">
      <dsp:nvSpPr>
        <dsp:cNvPr id="0" name=""/>
        <dsp:cNvSpPr/>
      </dsp:nvSpPr>
      <dsp:spPr>
        <a:xfrm>
          <a:off x="421927" y="276981"/>
          <a:ext cx="10927175" cy="5537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542" tIns="43180" rIns="43180" bIns="43180" numCol="1" spcCol="1270" anchor="ctr" anchorCtr="0">
          <a:noAutofit/>
        </a:bodyPr>
        <a:lstStyle/>
        <a:p>
          <a:pPr lvl="0" algn="l" defTabSz="755650" rtl="0">
            <a:lnSpc>
              <a:spcPct val="90000"/>
            </a:lnSpc>
            <a:spcBef>
              <a:spcPct val="0"/>
            </a:spcBef>
            <a:spcAft>
              <a:spcPct val="35000"/>
            </a:spcAft>
          </a:pPr>
          <a:r>
            <a:rPr lang="en-US" sz="1700" b="0" i="0" kern="1200" dirty="0" smtClean="0"/>
            <a:t>misrepresentation or suppression of facts; </a:t>
          </a:r>
          <a:endParaRPr lang="en-IN" sz="1700" kern="1200" dirty="0"/>
        </a:p>
      </dsp:txBody>
      <dsp:txXfrm>
        <a:off x="421927" y="276981"/>
        <a:ext cx="10927175" cy="553753"/>
      </dsp:txXfrm>
    </dsp:sp>
    <dsp:sp modelId="{25CBA074-017F-40F3-9583-7007F96DFCB8}">
      <dsp:nvSpPr>
        <dsp:cNvPr id="0" name=""/>
        <dsp:cNvSpPr/>
      </dsp:nvSpPr>
      <dsp:spPr>
        <a:xfrm>
          <a:off x="75831" y="207762"/>
          <a:ext cx="692191" cy="69219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4D359-62DB-42D7-A387-ABFF62812350}">
      <dsp:nvSpPr>
        <dsp:cNvPr id="0" name=""/>
        <dsp:cNvSpPr/>
      </dsp:nvSpPr>
      <dsp:spPr>
        <a:xfrm>
          <a:off x="877427" y="1107506"/>
          <a:ext cx="10471675" cy="553753"/>
        </a:xfrm>
        <a:prstGeom prst="rect">
          <a:avLst/>
        </a:prstGeom>
        <a:solidFill>
          <a:schemeClr val="accent2">
            <a:hueOff val="-39091"/>
            <a:satOff val="403"/>
            <a:lumOff val="9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542" tIns="43180" rIns="43180" bIns="43180" numCol="1" spcCol="1270" anchor="ctr" anchorCtr="0">
          <a:noAutofit/>
        </a:bodyPr>
        <a:lstStyle/>
        <a:p>
          <a:pPr lvl="0" algn="l" defTabSz="755650" rtl="0">
            <a:lnSpc>
              <a:spcPct val="90000"/>
            </a:lnSpc>
            <a:spcBef>
              <a:spcPct val="0"/>
            </a:spcBef>
            <a:spcAft>
              <a:spcPct val="35000"/>
            </a:spcAft>
          </a:pPr>
          <a:r>
            <a:rPr lang="en-US" sz="1700" b="0" i="0" kern="1200" smtClean="0"/>
            <a:t>failure to record investments in the books of account; </a:t>
          </a:r>
          <a:endParaRPr lang="en-IN" sz="1700" kern="1200"/>
        </a:p>
      </dsp:txBody>
      <dsp:txXfrm>
        <a:off x="877427" y="1107506"/>
        <a:ext cx="10471675" cy="553753"/>
      </dsp:txXfrm>
    </dsp:sp>
    <dsp:sp modelId="{2D6C5ADB-C46F-4A22-B5BC-65872A84289F}">
      <dsp:nvSpPr>
        <dsp:cNvPr id="0" name=""/>
        <dsp:cNvSpPr/>
      </dsp:nvSpPr>
      <dsp:spPr>
        <a:xfrm>
          <a:off x="531331" y="1038287"/>
          <a:ext cx="692191" cy="692191"/>
        </a:xfrm>
        <a:prstGeom prst="ellipse">
          <a:avLst/>
        </a:prstGeom>
        <a:solidFill>
          <a:schemeClr val="lt1">
            <a:hueOff val="0"/>
            <a:satOff val="0"/>
            <a:lumOff val="0"/>
            <a:alphaOff val="0"/>
          </a:schemeClr>
        </a:solidFill>
        <a:ln w="25400" cap="flat" cmpd="sng" algn="ctr">
          <a:solidFill>
            <a:schemeClr val="accent2">
              <a:hueOff val="-39091"/>
              <a:satOff val="403"/>
              <a:lumOff val="9255"/>
              <a:alphaOff val="0"/>
            </a:schemeClr>
          </a:solidFill>
          <a:prstDash val="solid"/>
        </a:ln>
        <a:effectLst/>
      </dsp:spPr>
      <dsp:style>
        <a:lnRef idx="2">
          <a:scrgbClr r="0" g="0" b="0"/>
        </a:lnRef>
        <a:fillRef idx="1">
          <a:scrgbClr r="0" g="0" b="0"/>
        </a:fillRef>
        <a:effectRef idx="0">
          <a:scrgbClr r="0" g="0" b="0"/>
        </a:effectRef>
        <a:fontRef idx="minor"/>
      </dsp:style>
    </dsp:sp>
    <dsp:sp modelId="{32876BCC-4A03-4DA0-BA01-2D9017AF3BA1}">
      <dsp:nvSpPr>
        <dsp:cNvPr id="0" name=""/>
        <dsp:cNvSpPr/>
      </dsp:nvSpPr>
      <dsp:spPr>
        <a:xfrm>
          <a:off x="1085716" y="1938031"/>
          <a:ext cx="10263386" cy="553753"/>
        </a:xfrm>
        <a:prstGeom prst="rect">
          <a:avLst/>
        </a:prstGeom>
        <a:solidFill>
          <a:schemeClr val="accent2">
            <a:hueOff val="-78183"/>
            <a:satOff val="806"/>
            <a:lumOff val="18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542" tIns="43180" rIns="43180" bIns="43180" numCol="1" spcCol="1270" anchor="ctr" anchorCtr="0">
          <a:noAutofit/>
        </a:bodyPr>
        <a:lstStyle/>
        <a:p>
          <a:pPr lvl="0" algn="l" defTabSz="755650" rtl="0">
            <a:lnSpc>
              <a:spcPct val="90000"/>
            </a:lnSpc>
            <a:spcBef>
              <a:spcPct val="0"/>
            </a:spcBef>
            <a:spcAft>
              <a:spcPct val="35000"/>
            </a:spcAft>
          </a:pPr>
          <a:r>
            <a:rPr lang="en-US" sz="1700" b="0" i="0" kern="1200" dirty="0" smtClean="0"/>
            <a:t>claim of expenditure not substantiated by any evidence; </a:t>
          </a:r>
          <a:endParaRPr lang="en-IN" sz="1700" kern="1200" dirty="0"/>
        </a:p>
      </dsp:txBody>
      <dsp:txXfrm>
        <a:off x="1085716" y="1938031"/>
        <a:ext cx="10263386" cy="553753"/>
      </dsp:txXfrm>
    </dsp:sp>
    <dsp:sp modelId="{AA684C20-63FB-4364-BE63-51F3ABD8C6D4}">
      <dsp:nvSpPr>
        <dsp:cNvPr id="0" name=""/>
        <dsp:cNvSpPr/>
      </dsp:nvSpPr>
      <dsp:spPr>
        <a:xfrm>
          <a:off x="739620" y="1868812"/>
          <a:ext cx="692191" cy="692191"/>
        </a:xfrm>
        <a:prstGeom prst="ellipse">
          <a:avLst/>
        </a:prstGeom>
        <a:solidFill>
          <a:schemeClr val="lt1">
            <a:hueOff val="0"/>
            <a:satOff val="0"/>
            <a:lumOff val="0"/>
            <a:alphaOff val="0"/>
          </a:schemeClr>
        </a:solidFill>
        <a:ln w="25400" cap="flat" cmpd="sng" algn="ctr">
          <a:solidFill>
            <a:schemeClr val="accent2">
              <a:hueOff val="-78183"/>
              <a:satOff val="806"/>
              <a:lumOff val="18510"/>
              <a:alphaOff val="0"/>
            </a:schemeClr>
          </a:solidFill>
          <a:prstDash val="solid"/>
        </a:ln>
        <a:effectLst/>
      </dsp:spPr>
      <dsp:style>
        <a:lnRef idx="2">
          <a:scrgbClr r="0" g="0" b="0"/>
        </a:lnRef>
        <a:fillRef idx="1">
          <a:scrgbClr r="0" g="0" b="0"/>
        </a:fillRef>
        <a:effectRef idx="0">
          <a:scrgbClr r="0" g="0" b="0"/>
        </a:effectRef>
        <a:fontRef idx="minor"/>
      </dsp:style>
    </dsp:sp>
    <dsp:sp modelId="{A21E3C64-6AC0-4601-97F0-8C72CB12A280}">
      <dsp:nvSpPr>
        <dsp:cNvPr id="0" name=""/>
        <dsp:cNvSpPr/>
      </dsp:nvSpPr>
      <dsp:spPr>
        <a:xfrm>
          <a:off x="1085716" y="2768030"/>
          <a:ext cx="10263386" cy="553753"/>
        </a:xfrm>
        <a:prstGeom prst="rect">
          <a:avLst/>
        </a:prstGeom>
        <a:solidFill>
          <a:schemeClr val="accent2">
            <a:hueOff val="-117274"/>
            <a:satOff val="1210"/>
            <a:lumOff val="2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542" tIns="43180" rIns="43180" bIns="43180" numCol="1" spcCol="1270" anchor="ctr" anchorCtr="0">
          <a:noAutofit/>
        </a:bodyPr>
        <a:lstStyle/>
        <a:p>
          <a:pPr lvl="0" algn="l" defTabSz="755650" rtl="0">
            <a:lnSpc>
              <a:spcPct val="90000"/>
            </a:lnSpc>
            <a:spcBef>
              <a:spcPct val="0"/>
            </a:spcBef>
            <a:spcAft>
              <a:spcPct val="35000"/>
            </a:spcAft>
          </a:pPr>
          <a:r>
            <a:rPr lang="en-US" sz="1700" b="0" i="0" kern="1200" smtClean="0"/>
            <a:t>recording of any false entry in the books of account; </a:t>
          </a:r>
          <a:endParaRPr lang="en-IN" sz="1700" kern="1200"/>
        </a:p>
      </dsp:txBody>
      <dsp:txXfrm>
        <a:off x="1085716" y="2768030"/>
        <a:ext cx="10263386" cy="553753"/>
      </dsp:txXfrm>
    </dsp:sp>
    <dsp:sp modelId="{DEABDBD4-8D6F-47CF-9214-564CE3ED654E}">
      <dsp:nvSpPr>
        <dsp:cNvPr id="0" name=""/>
        <dsp:cNvSpPr/>
      </dsp:nvSpPr>
      <dsp:spPr>
        <a:xfrm>
          <a:off x="739620" y="2698811"/>
          <a:ext cx="692191" cy="692191"/>
        </a:xfrm>
        <a:prstGeom prst="ellipse">
          <a:avLst/>
        </a:prstGeom>
        <a:solidFill>
          <a:schemeClr val="lt1">
            <a:hueOff val="0"/>
            <a:satOff val="0"/>
            <a:lumOff val="0"/>
            <a:alphaOff val="0"/>
          </a:schemeClr>
        </a:solidFill>
        <a:ln w="25400" cap="flat" cmpd="sng" algn="ctr">
          <a:solidFill>
            <a:schemeClr val="accent2">
              <a:hueOff val="-117274"/>
              <a:satOff val="1210"/>
              <a:lumOff val="27765"/>
              <a:alphaOff val="0"/>
            </a:schemeClr>
          </a:solidFill>
          <a:prstDash val="solid"/>
        </a:ln>
        <a:effectLst/>
      </dsp:spPr>
      <dsp:style>
        <a:lnRef idx="2">
          <a:scrgbClr r="0" g="0" b="0"/>
        </a:lnRef>
        <a:fillRef idx="1">
          <a:scrgbClr r="0" g="0" b="0"/>
        </a:fillRef>
        <a:effectRef idx="0">
          <a:scrgbClr r="0" g="0" b="0"/>
        </a:effectRef>
        <a:fontRef idx="minor"/>
      </dsp:style>
    </dsp:sp>
    <dsp:sp modelId="{121CD8FA-3A8F-4EB6-BBB1-801C52EC876D}">
      <dsp:nvSpPr>
        <dsp:cNvPr id="0" name=""/>
        <dsp:cNvSpPr/>
      </dsp:nvSpPr>
      <dsp:spPr>
        <a:xfrm>
          <a:off x="877427" y="3598555"/>
          <a:ext cx="10471675" cy="553753"/>
        </a:xfrm>
        <a:prstGeom prst="rect">
          <a:avLst/>
        </a:prstGeom>
        <a:solidFill>
          <a:schemeClr val="accent2">
            <a:hueOff val="-156365"/>
            <a:satOff val="1613"/>
            <a:lumOff val="37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542" tIns="43180" rIns="43180" bIns="43180" numCol="1" spcCol="1270" anchor="ctr" anchorCtr="0">
          <a:noAutofit/>
        </a:bodyPr>
        <a:lstStyle/>
        <a:p>
          <a:pPr lvl="0" algn="l" defTabSz="755650" rtl="0">
            <a:lnSpc>
              <a:spcPct val="90000"/>
            </a:lnSpc>
            <a:spcBef>
              <a:spcPct val="0"/>
            </a:spcBef>
            <a:spcAft>
              <a:spcPct val="35000"/>
            </a:spcAft>
          </a:pPr>
          <a:r>
            <a:rPr lang="en-US" sz="1700" b="0" i="0" kern="1200" smtClean="0"/>
            <a:t>failure to record any receipt in books of account having a bearing on total income; and </a:t>
          </a:r>
          <a:endParaRPr lang="en-IN" sz="1700" kern="1200"/>
        </a:p>
      </dsp:txBody>
      <dsp:txXfrm>
        <a:off x="877427" y="3598555"/>
        <a:ext cx="10471675" cy="553753"/>
      </dsp:txXfrm>
    </dsp:sp>
    <dsp:sp modelId="{6F76527B-41C9-438F-B7C0-F11297000024}">
      <dsp:nvSpPr>
        <dsp:cNvPr id="0" name=""/>
        <dsp:cNvSpPr/>
      </dsp:nvSpPr>
      <dsp:spPr>
        <a:xfrm>
          <a:off x="531331" y="3529335"/>
          <a:ext cx="692191" cy="692191"/>
        </a:xfrm>
        <a:prstGeom prst="ellipse">
          <a:avLst/>
        </a:prstGeom>
        <a:solidFill>
          <a:schemeClr val="lt1">
            <a:hueOff val="0"/>
            <a:satOff val="0"/>
            <a:lumOff val="0"/>
            <a:alphaOff val="0"/>
          </a:schemeClr>
        </a:solidFill>
        <a:ln w="25400" cap="flat" cmpd="sng" algn="ctr">
          <a:solidFill>
            <a:schemeClr val="accent2">
              <a:hueOff val="-156365"/>
              <a:satOff val="1613"/>
              <a:lumOff val="37020"/>
              <a:alphaOff val="0"/>
            </a:schemeClr>
          </a:solidFill>
          <a:prstDash val="solid"/>
        </a:ln>
        <a:effectLst/>
      </dsp:spPr>
      <dsp:style>
        <a:lnRef idx="2">
          <a:scrgbClr r="0" g="0" b="0"/>
        </a:lnRef>
        <a:fillRef idx="1">
          <a:scrgbClr r="0" g="0" b="0"/>
        </a:fillRef>
        <a:effectRef idx="0">
          <a:scrgbClr r="0" g="0" b="0"/>
        </a:effectRef>
        <a:fontRef idx="minor"/>
      </dsp:style>
    </dsp:sp>
    <dsp:sp modelId="{02C3CBD4-7A6F-432C-BC27-73771B79B862}">
      <dsp:nvSpPr>
        <dsp:cNvPr id="0" name=""/>
        <dsp:cNvSpPr/>
      </dsp:nvSpPr>
      <dsp:spPr>
        <a:xfrm>
          <a:off x="421927" y="4429079"/>
          <a:ext cx="10927175" cy="553753"/>
        </a:xfrm>
        <a:prstGeom prst="rect">
          <a:avLst/>
        </a:prstGeom>
        <a:solidFill>
          <a:schemeClr val="accent2">
            <a:hueOff val="-195457"/>
            <a:satOff val="2016"/>
            <a:lumOff val="4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542" tIns="43180" rIns="43180" bIns="43180" numCol="1" spcCol="1270" anchor="ctr" anchorCtr="0">
          <a:noAutofit/>
        </a:bodyPr>
        <a:lstStyle/>
        <a:p>
          <a:pPr lvl="0" algn="l" defTabSz="755650" rtl="0">
            <a:lnSpc>
              <a:spcPct val="90000"/>
            </a:lnSpc>
            <a:spcBef>
              <a:spcPct val="0"/>
            </a:spcBef>
            <a:spcAft>
              <a:spcPct val="35000"/>
            </a:spcAft>
          </a:pPr>
          <a:r>
            <a:rPr lang="en-US" sz="1700" b="0" i="0" kern="1200" dirty="0" smtClean="0"/>
            <a:t>failure to report any international transaction or any transaction deemed to be an international transaction or any specified domestic transaction, to which the provisions of Chapter X apply.</a:t>
          </a:r>
          <a:endParaRPr lang="en-IN" sz="1700" kern="1200" dirty="0"/>
        </a:p>
      </dsp:txBody>
      <dsp:txXfrm>
        <a:off x="421927" y="4429079"/>
        <a:ext cx="10927175" cy="553753"/>
      </dsp:txXfrm>
    </dsp:sp>
    <dsp:sp modelId="{E669C201-C423-405A-AFCC-D3561659C920}">
      <dsp:nvSpPr>
        <dsp:cNvPr id="0" name=""/>
        <dsp:cNvSpPr/>
      </dsp:nvSpPr>
      <dsp:spPr>
        <a:xfrm>
          <a:off x="75831" y="4359860"/>
          <a:ext cx="692191" cy="692191"/>
        </a:xfrm>
        <a:prstGeom prst="ellipse">
          <a:avLst/>
        </a:prstGeom>
        <a:solidFill>
          <a:schemeClr val="lt1">
            <a:hueOff val="0"/>
            <a:satOff val="0"/>
            <a:lumOff val="0"/>
            <a:alphaOff val="0"/>
          </a:schemeClr>
        </a:solidFill>
        <a:ln w="25400" cap="flat" cmpd="sng" algn="ctr">
          <a:solidFill>
            <a:schemeClr val="accent2">
              <a:hueOff val="-195457"/>
              <a:satOff val="2016"/>
              <a:lumOff val="462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7F40A-4387-4E82-9EF2-CD5E97940C3A}">
      <dsp:nvSpPr>
        <dsp:cNvPr id="0" name=""/>
        <dsp:cNvSpPr/>
      </dsp:nvSpPr>
      <dsp:spPr>
        <a:xfrm flipH="1">
          <a:off x="7144939" y="0"/>
          <a:ext cx="883755" cy="144689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FAA08-62A6-4D37-A519-2E5EFBF1A973}">
      <dsp:nvSpPr>
        <dsp:cNvPr id="0" name=""/>
        <dsp:cNvSpPr/>
      </dsp:nvSpPr>
      <dsp:spPr>
        <a:xfrm>
          <a:off x="2809615" y="0"/>
          <a:ext cx="4335324" cy="144689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b="0" i="0" kern="1200" dirty="0" smtClean="0">
              <a:solidFill>
                <a:schemeClr val="tx1"/>
              </a:solidFill>
              <a:latin typeface="Calibri" panose="020F0502020204030204" pitchFamily="34" charset="0"/>
              <a:cs typeface="Calibri" panose="020F0502020204030204" pitchFamily="34" charset="0"/>
            </a:rPr>
            <a:t>Forged or false document such as a fake invoice </a:t>
          </a:r>
          <a:endParaRPr lang="en-IN" sz="2700" kern="1200" dirty="0">
            <a:solidFill>
              <a:schemeClr val="tx1"/>
            </a:solidFill>
            <a:latin typeface="Calibri" panose="020F0502020204030204" pitchFamily="34" charset="0"/>
            <a:cs typeface="Calibri" panose="020F0502020204030204" pitchFamily="34" charset="0"/>
          </a:endParaRPr>
        </a:p>
      </dsp:txBody>
      <dsp:txXfrm>
        <a:off x="2880246" y="70631"/>
        <a:ext cx="4194062" cy="1305630"/>
      </dsp:txXfrm>
    </dsp:sp>
    <dsp:sp modelId="{85CBE848-B10D-4755-8B69-D8C57F480528}">
      <dsp:nvSpPr>
        <dsp:cNvPr id="0" name=""/>
        <dsp:cNvSpPr/>
      </dsp:nvSpPr>
      <dsp:spPr>
        <a:xfrm flipH="1">
          <a:off x="9176364" y="1591582"/>
          <a:ext cx="863206" cy="144689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E1027-5F03-421C-B8E2-D8E6DF6DDFD0}">
      <dsp:nvSpPr>
        <dsp:cNvPr id="0" name=""/>
        <dsp:cNvSpPr/>
      </dsp:nvSpPr>
      <dsp:spPr>
        <a:xfrm>
          <a:off x="798740" y="1591582"/>
          <a:ext cx="8377624" cy="144689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0" i="0" kern="1200" dirty="0" smtClean="0">
              <a:solidFill>
                <a:schemeClr val="tx1"/>
              </a:solidFill>
              <a:latin typeface="Calibri" panose="020F0502020204030204" pitchFamily="34" charset="0"/>
              <a:cs typeface="Calibri" panose="020F0502020204030204" pitchFamily="34" charset="0"/>
            </a:rPr>
            <a:t>Any invoice of supply or receipts of goods or services issued by any person without actual supply or receipt of goods or services </a:t>
          </a:r>
          <a:endParaRPr lang="en-IN" sz="2600" kern="1200" dirty="0">
            <a:solidFill>
              <a:schemeClr val="tx1"/>
            </a:solidFill>
            <a:latin typeface="Calibri" panose="020F0502020204030204" pitchFamily="34" charset="0"/>
            <a:cs typeface="Calibri" panose="020F0502020204030204" pitchFamily="34" charset="0"/>
          </a:endParaRPr>
        </a:p>
      </dsp:txBody>
      <dsp:txXfrm>
        <a:off x="869371" y="1662213"/>
        <a:ext cx="8236362" cy="1305630"/>
      </dsp:txXfrm>
    </dsp:sp>
    <dsp:sp modelId="{66380823-6EED-495D-8FED-77C71506DB4D}">
      <dsp:nvSpPr>
        <dsp:cNvPr id="0" name=""/>
        <dsp:cNvSpPr/>
      </dsp:nvSpPr>
      <dsp:spPr>
        <a:xfrm rot="10800000">
          <a:off x="9705956" y="3183164"/>
          <a:ext cx="984487" cy="144689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D2BCDC-A5C2-4D90-A233-5BDC2D0766D4}">
      <dsp:nvSpPr>
        <dsp:cNvPr id="0" name=""/>
        <dsp:cNvSpPr/>
      </dsp:nvSpPr>
      <dsp:spPr>
        <a:xfrm>
          <a:off x="288591" y="3169519"/>
          <a:ext cx="9558089" cy="144689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0" i="0" kern="1200" dirty="0" smtClean="0">
              <a:solidFill>
                <a:schemeClr val="tx1"/>
              </a:solidFill>
              <a:latin typeface="Calibri" panose="020F0502020204030204" pitchFamily="34" charset="0"/>
              <a:cs typeface="Calibri" panose="020F0502020204030204" pitchFamily="34" charset="0"/>
            </a:rPr>
            <a:t>An invoice in respect of supply or receipt of goods or services or both to or from a person who does not exist</a:t>
          </a:r>
          <a:endParaRPr lang="en-IN" sz="2600" kern="1200" dirty="0">
            <a:solidFill>
              <a:schemeClr val="tx1"/>
            </a:solidFill>
            <a:latin typeface="Calibri" panose="020F0502020204030204" pitchFamily="34" charset="0"/>
            <a:cs typeface="Calibri" panose="020F0502020204030204" pitchFamily="34" charset="0"/>
          </a:endParaRPr>
        </a:p>
      </dsp:txBody>
      <dsp:txXfrm>
        <a:off x="359222" y="3240150"/>
        <a:ext cx="9416827" cy="1305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7A279-55F8-415D-B2CF-FF1C721ADB00}">
      <dsp:nvSpPr>
        <dsp:cNvPr id="0" name=""/>
        <dsp:cNvSpPr/>
      </dsp:nvSpPr>
      <dsp:spPr>
        <a:xfrm>
          <a:off x="0" y="0"/>
          <a:ext cx="90714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1660F-382A-4C17-8712-50EC40D02C90}">
      <dsp:nvSpPr>
        <dsp:cNvPr id="0" name=""/>
        <dsp:cNvSpPr/>
      </dsp:nvSpPr>
      <dsp:spPr>
        <a:xfrm>
          <a:off x="0" y="0"/>
          <a:ext cx="3351813" cy="3294742"/>
        </a:xfrm>
        <a:prstGeom prst="rect">
          <a:avLst/>
        </a:prstGeom>
        <a:solidFill>
          <a:srgbClr val="3F5378"/>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0" u="none" strike="noStrike" kern="1200" cap="none" dirty="0" smtClean="0">
              <a:solidFill>
                <a:schemeClr val="bg1"/>
              </a:solidFill>
              <a:latin typeface="Cambria" panose="02040503050406030204" pitchFamily="18" charset="0"/>
              <a:ea typeface="Cambria" panose="02040503050406030204" pitchFamily="18" charset="0"/>
              <a:cs typeface="Arial"/>
              <a:sym typeface="Arial"/>
            </a:rPr>
            <a:t>Under Micro, Small and Medium Enterprises (MSME) sector:</a:t>
          </a:r>
          <a:endParaRPr lang="en-US" sz="2400" b="1" i="0" u="none" strike="noStrike" kern="1200" cap="none" dirty="0">
            <a:solidFill>
              <a:schemeClr val="bg1"/>
            </a:solidFill>
            <a:latin typeface="Cambria" panose="02040503050406030204" pitchFamily="18" charset="0"/>
            <a:ea typeface="Cambria" panose="02040503050406030204" pitchFamily="18" charset="0"/>
            <a:cs typeface="Arial"/>
            <a:sym typeface="Arial"/>
          </a:endParaRPr>
        </a:p>
      </dsp:txBody>
      <dsp:txXfrm>
        <a:off x="0" y="0"/>
        <a:ext cx="3351813" cy="3294742"/>
      </dsp:txXfrm>
    </dsp:sp>
    <dsp:sp modelId="{9103C88E-B35F-43B9-A42B-F65E421EC451}">
      <dsp:nvSpPr>
        <dsp:cNvPr id="0" name=""/>
        <dsp:cNvSpPr/>
      </dsp:nvSpPr>
      <dsp:spPr>
        <a:xfrm>
          <a:off x="3458916" y="76577"/>
          <a:ext cx="5605062" cy="1531540"/>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i="0" u="none" strike="noStrike" kern="1200" cap="none" dirty="0" smtClean="0">
              <a:solidFill>
                <a:srgbClr val="000000"/>
              </a:solidFill>
              <a:latin typeface="Cambria" panose="02040503050406030204" pitchFamily="18" charset="0"/>
              <a:ea typeface="Cambria" panose="02040503050406030204" pitchFamily="18" charset="0"/>
              <a:cs typeface="Arial"/>
            </a:rPr>
            <a:t>(</a:t>
          </a:r>
          <a:r>
            <a:rPr lang="en-US" sz="2400" b="1" i="0" u="none" strike="noStrike" kern="1200" cap="none" dirty="0" err="1" smtClean="0">
              <a:solidFill>
                <a:srgbClr val="000000"/>
              </a:solidFill>
              <a:latin typeface="Cambria" panose="02040503050406030204" pitchFamily="18" charset="0"/>
              <a:ea typeface="Cambria" panose="02040503050406030204" pitchFamily="18" charset="0"/>
              <a:cs typeface="Arial"/>
            </a:rPr>
            <a:t>i</a:t>
          </a:r>
          <a:r>
            <a:rPr lang="en-US" sz="2400" b="1" i="0" u="none" strike="noStrike" kern="1200" cap="none" dirty="0" smtClean="0">
              <a:solidFill>
                <a:srgbClr val="000000"/>
              </a:solidFill>
              <a:latin typeface="Cambria" panose="02040503050406030204" pitchFamily="18" charset="0"/>
              <a:ea typeface="Cambria" panose="02040503050406030204" pitchFamily="18" charset="0"/>
              <a:cs typeface="Arial"/>
            </a:rPr>
            <a:t>) Micro &amp; Small Enterprises, </a:t>
          </a:r>
        </a:p>
        <a:p>
          <a:pPr lvl="0" algn="l" defTabSz="1066800">
            <a:lnSpc>
              <a:spcPct val="90000"/>
            </a:lnSpc>
            <a:spcBef>
              <a:spcPct val="0"/>
            </a:spcBef>
            <a:spcAft>
              <a:spcPct val="35000"/>
            </a:spcAft>
          </a:pPr>
          <a:endParaRPr lang="en-US" sz="2400" b="1" i="0" u="none" strike="noStrike" kern="1200" cap="none" dirty="0" smtClean="0">
            <a:solidFill>
              <a:srgbClr val="000000"/>
            </a:solidFill>
            <a:latin typeface="Cambria" panose="02040503050406030204" pitchFamily="18" charset="0"/>
            <a:ea typeface="Cambria" panose="02040503050406030204" pitchFamily="18" charset="0"/>
            <a:cs typeface="Arial"/>
          </a:endParaRPr>
        </a:p>
        <a:p>
          <a:pPr lvl="0" algn="l" defTabSz="1066800">
            <a:lnSpc>
              <a:spcPct val="90000"/>
            </a:lnSpc>
            <a:spcBef>
              <a:spcPct val="0"/>
            </a:spcBef>
            <a:spcAft>
              <a:spcPct val="35000"/>
            </a:spcAft>
          </a:pPr>
          <a:r>
            <a:rPr lang="en-US" sz="2400" b="1" i="0" u="none" strike="noStrike" kern="1200" cap="none" dirty="0" smtClean="0">
              <a:solidFill>
                <a:srgbClr val="000000"/>
              </a:solidFill>
              <a:latin typeface="Cambria" panose="02040503050406030204" pitchFamily="18" charset="0"/>
              <a:ea typeface="Cambria" panose="02040503050406030204" pitchFamily="18" charset="0"/>
              <a:cs typeface="Arial"/>
            </a:rPr>
            <a:t>		and</a:t>
          </a:r>
          <a:endParaRPr lang="en-US" sz="2400" b="1" i="0" u="none" strike="noStrike" kern="1200" cap="none" dirty="0">
            <a:solidFill>
              <a:srgbClr val="000000"/>
            </a:solidFill>
            <a:latin typeface="Cambria" panose="02040503050406030204" pitchFamily="18" charset="0"/>
            <a:ea typeface="Cambria" panose="02040503050406030204" pitchFamily="18" charset="0"/>
            <a:cs typeface="Arial"/>
          </a:endParaRPr>
        </a:p>
      </dsp:txBody>
      <dsp:txXfrm>
        <a:off x="3458916" y="76577"/>
        <a:ext cx="5605062" cy="1531540"/>
      </dsp:txXfrm>
    </dsp:sp>
    <dsp:sp modelId="{DE4A9F6E-933E-4356-9BAE-DBD7EAA4F590}">
      <dsp:nvSpPr>
        <dsp:cNvPr id="0" name=""/>
        <dsp:cNvSpPr/>
      </dsp:nvSpPr>
      <dsp:spPr>
        <a:xfrm>
          <a:off x="3351813" y="1608117"/>
          <a:ext cx="57121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CCEB7-9EBE-4D4C-B22B-0D7AC18F3614}">
      <dsp:nvSpPr>
        <dsp:cNvPr id="0" name=""/>
        <dsp:cNvSpPr/>
      </dsp:nvSpPr>
      <dsp:spPr>
        <a:xfrm>
          <a:off x="3458916" y="1684694"/>
          <a:ext cx="5605062" cy="1531540"/>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i="0" u="none" strike="noStrike" kern="1200" cap="none" dirty="0" smtClean="0">
              <a:solidFill>
                <a:srgbClr val="000000"/>
              </a:solidFill>
              <a:latin typeface="Cambria" panose="02040503050406030204" pitchFamily="18" charset="0"/>
              <a:ea typeface="Cambria" panose="02040503050406030204" pitchFamily="18" charset="0"/>
              <a:cs typeface="Arial"/>
            </a:rPr>
            <a:t>(ii) Enterprises which are dealing in Production &amp; Manufacture of goods.</a:t>
          </a:r>
          <a:endParaRPr lang="en-US" sz="2400" b="1" i="0" u="none" strike="noStrike" kern="1200" cap="none" dirty="0">
            <a:solidFill>
              <a:srgbClr val="000000"/>
            </a:solidFill>
            <a:latin typeface="Cambria" panose="02040503050406030204" pitchFamily="18" charset="0"/>
            <a:ea typeface="Cambria" panose="02040503050406030204" pitchFamily="18" charset="0"/>
            <a:cs typeface="Arial"/>
          </a:endParaRPr>
        </a:p>
      </dsp:txBody>
      <dsp:txXfrm>
        <a:off x="3458916" y="1684694"/>
        <a:ext cx="5605062" cy="1531540"/>
      </dsp:txXfrm>
    </dsp:sp>
    <dsp:sp modelId="{09830B92-2F59-4333-A3E2-667D9A339813}">
      <dsp:nvSpPr>
        <dsp:cNvPr id="0" name=""/>
        <dsp:cNvSpPr/>
      </dsp:nvSpPr>
      <dsp:spPr>
        <a:xfrm>
          <a:off x="3351813" y="3216235"/>
          <a:ext cx="57121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A3D84-E4D3-43FA-988E-7E746BA47514}">
      <dsp:nvSpPr>
        <dsp:cNvPr id="0" name=""/>
        <dsp:cNvSpPr/>
      </dsp:nvSpPr>
      <dsp:spPr>
        <a:xfrm rot="21300000">
          <a:off x="24733" y="1809918"/>
          <a:ext cx="8010426" cy="917314"/>
        </a:xfrm>
        <a:prstGeom prst="mathMinus">
          <a:avLst/>
        </a:prstGeom>
        <a:solidFill>
          <a:srgbClr val="3F53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48B0D-9736-4B25-86A7-FAFA7FB38140}">
      <dsp:nvSpPr>
        <dsp:cNvPr id="0" name=""/>
        <dsp:cNvSpPr/>
      </dsp:nvSpPr>
      <dsp:spPr>
        <a:xfrm>
          <a:off x="1201307" y="320204"/>
          <a:ext cx="1949728" cy="1628166"/>
        </a:xfrm>
        <a:prstGeom prst="downArrow">
          <a:avLst/>
        </a:prstGeom>
        <a:solidFill>
          <a:srgbClr val="3F537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67F88B-3558-4101-821B-A32BD7D8EE30}">
      <dsp:nvSpPr>
        <dsp:cNvPr id="0" name=""/>
        <dsp:cNvSpPr/>
      </dsp:nvSpPr>
      <dsp:spPr>
        <a:xfrm>
          <a:off x="4271743" y="0"/>
          <a:ext cx="2579166" cy="1905603"/>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0" u="none" strike="noStrike" kern="1200" cap="none" dirty="0" smtClean="0">
              <a:solidFill>
                <a:srgbClr val="000000"/>
              </a:solidFill>
              <a:latin typeface="Cambria" panose="02040503050406030204" pitchFamily="18" charset="0"/>
              <a:ea typeface="Cambria" panose="02040503050406030204" pitchFamily="18" charset="0"/>
              <a:cs typeface="Arial"/>
              <a:sym typeface="Arial"/>
            </a:rPr>
            <a:t>Retail   and Wholesale trade MSMEs.</a:t>
          </a:r>
          <a:endParaRPr lang="en-US" sz="2400" b="1" i="0" u="none" strike="noStrike" kern="1200" cap="none" dirty="0">
            <a:solidFill>
              <a:srgbClr val="000000"/>
            </a:solidFill>
            <a:latin typeface="Cambria" panose="02040503050406030204" pitchFamily="18" charset="0"/>
            <a:ea typeface="Cambria" panose="02040503050406030204" pitchFamily="18" charset="0"/>
            <a:cs typeface="Arial"/>
            <a:sym typeface="Arial"/>
          </a:endParaRPr>
        </a:p>
      </dsp:txBody>
      <dsp:txXfrm>
        <a:off x="4271743" y="0"/>
        <a:ext cx="2579166" cy="1905603"/>
      </dsp:txXfrm>
    </dsp:sp>
    <dsp:sp modelId="{8471E339-286F-4A69-B891-5BDC8B354E30}">
      <dsp:nvSpPr>
        <dsp:cNvPr id="0" name=""/>
        <dsp:cNvSpPr/>
      </dsp:nvSpPr>
      <dsp:spPr>
        <a:xfrm>
          <a:off x="4945744" y="2610550"/>
          <a:ext cx="1875956" cy="1584627"/>
        </a:xfrm>
        <a:prstGeom prst="upArrow">
          <a:avLst/>
        </a:prstGeom>
        <a:solidFill>
          <a:srgbClr val="3F537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DFD470-A3FC-44B9-9524-EF1A855F1AAB}">
      <dsp:nvSpPr>
        <dsp:cNvPr id="0" name=""/>
        <dsp:cNvSpPr/>
      </dsp:nvSpPr>
      <dsp:spPr>
        <a:xfrm>
          <a:off x="1208984" y="2631548"/>
          <a:ext cx="2579166" cy="1905603"/>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b="1" i="0" u="none" strike="noStrike" kern="1200" cap="none" dirty="0" smtClean="0">
              <a:solidFill>
                <a:srgbClr val="000000"/>
              </a:solidFill>
              <a:latin typeface="Cambria" panose="02040503050406030204" pitchFamily="18" charset="0"/>
              <a:ea typeface="Cambria" panose="02040503050406030204" pitchFamily="18" charset="0"/>
              <a:cs typeface="Arial"/>
            </a:rPr>
            <a:t>Medium Businesses as per the MSMED Act. </a:t>
          </a:r>
          <a:endParaRPr lang="en-US" sz="2400" b="1" i="0" u="none" strike="noStrike" kern="1200" cap="none" dirty="0">
            <a:solidFill>
              <a:srgbClr val="000000"/>
            </a:solidFill>
            <a:latin typeface="Cambria" panose="02040503050406030204" pitchFamily="18" charset="0"/>
            <a:ea typeface="Cambria" panose="02040503050406030204" pitchFamily="18" charset="0"/>
            <a:cs typeface="Arial"/>
          </a:endParaRPr>
        </a:p>
      </dsp:txBody>
      <dsp:txXfrm>
        <a:off x="1208984" y="2631548"/>
        <a:ext cx="2579166" cy="1905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B4885-3BF2-49CF-802C-56EABA7EF14D}">
      <dsp:nvSpPr>
        <dsp:cNvPr id="0" name=""/>
        <dsp:cNvSpPr/>
      </dsp:nvSpPr>
      <dsp:spPr>
        <a:xfrm>
          <a:off x="9329031" y="1690298"/>
          <a:ext cx="353797" cy="600034"/>
        </a:xfrm>
        <a:custGeom>
          <a:avLst/>
          <a:gdLst/>
          <a:ahLst/>
          <a:cxnLst/>
          <a:rect l="0" t="0" r="0" b="0"/>
          <a:pathLst>
            <a:path>
              <a:moveTo>
                <a:pt x="0" y="0"/>
              </a:moveTo>
              <a:lnTo>
                <a:pt x="0" y="417380"/>
              </a:lnTo>
              <a:lnTo>
                <a:pt x="353797" y="417380"/>
              </a:lnTo>
              <a:lnTo>
                <a:pt x="353797" y="60003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12C150-EA25-48F5-B2D1-16B9ED3DAE49}">
      <dsp:nvSpPr>
        <dsp:cNvPr id="0" name=""/>
        <dsp:cNvSpPr/>
      </dsp:nvSpPr>
      <dsp:spPr>
        <a:xfrm>
          <a:off x="5841993" y="655991"/>
          <a:ext cx="3487037" cy="582793"/>
        </a:xfrm>
        <a:custGeom>
          <a:avLst/>
          <a:gdLst/>
          <a:ahLst/>
          <a:cxnLst/>
          <a:rect l="0" t="0" r="0" b="0"/>
          <a:pathLst>
            <a:path>
              <a:moveTo>
                <a:pt x="0" y="0"/>
              </a:moveTo>
              <a:lnTo>
                <a:pt x="0" y="400140"/>
              </a:lnTo>
              <a:lnTo>
                <a:pt x="3487037" y="400140"/>
              </a:lnTo>
              <a:lnTo>
                <a:pt x="3487037" y="582793"/>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89D8B-CA06-41B5-99BB-57BADFF5F7C9}">
      <dsp:nvSpPr>
        <dsp:cNvPr id="0" name=""/>
        <dsp:cNvSpPr/>
      </dsp:nvSpPr>
      <dsp:spPr>
        <a:xfrm>
          <a:off x="7092425" y="4020058"/>
          <a:ext cx="2087274" cy="577208"/>
        </a:xfrm>
        <a:custGeom>
          <a:avLst/>
          <a:gdLst/>
          <a:ahLst/>
          <a:cxnLst/>
          <a:rect l="0" t="0" r="0" b="0"/>
          <a:pathLst>
            <a:path>
              <a:moveTo>
                <a:pt x="0" y="0"/>
              </a:moveTo>
              <a:lnTo>
                <a:pt x="0" y="394554"/>
              </a:lnTo>
              <a:lnTo>
                <a:pt x="2087274" y="394554"/>
              </a:lnTo>
              <a:lnTo>
                <a:pt x="2087274" y="577208"/>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C4126-4A34-4C46-AD37-0B5D9F2605B2}">
      <dsp:nvSpPr>
        <dsp:cNvPr id="0" name=""/>
        <dsp:cNvSpPr/>
      </dsp:nvSpPr>
      <dsp:spPr>
        <a:xfrm>
          <a:off x="3699973" y="3075044"/>
          <a:ext cx="3392451" cy="528719"/>
        </a:xfrm>
        <a:custGeom>
          <a:avLst/>
          <a:gdLst/>
          <a:ahLst/>
          <a:cxnLst/>
          <a:rect l="0" t="0" r="0" b="0"/>
          <a:pathLst>
            <a:path>
              <a:moveTo>
                <a:pt x="0" y="0"/>
              </a:moveTo>
              <a:lnTo>
                <a:pt x="0" y="346065"/>
              </a:lnTo>
              <a:lnTo>
                <a:pt x="3392451" y="346065"/>
              </a:lnTo>
              <a:lnTo>
                <a:pt x="3392451" y="528719"/>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49D631-0AA0-4710-832C-7602FFC6461F}">
      <dsp:nvSpPr>
        <dsp:cNvPr id="0" name=""/>
        <dsp:cNvSpPr/>
      </dsp:nvSpPr>
      <dsp:spPr>
        <a:xfrm>
          <a:off x="1956148" y="4002167"/>
          <a:ext cx="1237088" cy="588327"/>
        </a:xfrm>
        <a:custGeom>
          <a:avLst/>
          <a:gdLst/>
          <a:ahLst/>
          <a:cxnLst/>
          <a:rect l="0" t="0" r="0" b="0"/>
          <a:pathLst>
            <a:path>
              <a:moveTo>
                <a:pt x="0" y="0"/>
              </a:moveTo>
              <a:lnTo>
                <a:pt x="0" y="405673"/>
              </a:lnTo>
              <a:lnTo>
                <a:pt x="1237088" y="405673"/>
              </a:lnTo>
              <a:lnTo>
                <a:pt x="1237088" y="588327"/>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EC0DF8-0BE2-43E3-BF77-E94AE5A0E9CA}">
      <dsp:nvSpPr>
        <dsp:cNvPr id="0" name=""/>
        <dsp:cNvSpPr/>
      </dsp:nvSpPr>
      <dsp:spPr>
        <a:xfrm>
          <a:off x="1956148" y="3075044"/>
          <a:ext cx="1743825" cy="513820"/>
        </a:xfrm>
        <a:custGeom>
          <a:avLst/>
          <a:gdLst/>
          <a:ahLst/>
          <a:cxnLst/>
          <a:rect l="0" t="0" r="0" b="0"/>
          <a:pathLst>
            <a:path>
              <a:moveTo>
                <a:pt x="1743825" y="0"/>
              </a:moveTo>
              <a:lnTo>
                <a:pt x="1743825" y="331166"/>
              </a:lnTo>
              <a:lnTo>
                <a:pt x="0" y="331166"/>
              </a:lnTo>
              <a:lnTo>
                <a:pt x="0" y="5138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D5D55-B628-41C3-85AC-5E4F04CC75AA}">
      <dsp:nvSpPr>
        <dsp:cNvPr id="0" name=""/>
        <dsp:cNvSpPr/>
      </dsp:nvSpPr>
      <dsp:spPr>
        <a:xfrm>
          <a:off x="2481399" y="1684063"/>
          <a:ext cx="1218574" cy="629894"/>
        </a:xfrm>
        <a:custGeom>
          <a:avLst/>
          <a:gdLst/>
          <a:ahLst/>
          <a:cxnLst/>
          <a:rect l="0" t="0" r="0" b="0"/>
          <a:pathLst>
            <a:path>
              <a:moveTo>
                <a:pt x="0" y="0"/>
              </a:moveTo>
              <a:lnTo>
                <a:pt x="0" y="447240"/>
              </a:lnTo>
              <a:lnTo>
                <a:pt x="1218574" y="447240"/>
              </a:lnTo>
              <a:lnTo>
                <a:pt x="1218574" y="62989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3ED91-7BB9-4E0D-AA1E-77744C433AAA}">
      <dsp:nvSpPr>
        <dsp:cNvPr id="0" name=""/>
        <dsp:cNvSpPr/>
      </dsp:nvSpPr>
      <dsp:spPr>
        <a:xfrm>
          <a:off x="2481399" y="655991"/>
          <a:ext cx="3360594" cy="571037"/>
        </a:xfrm>
        <a:custGeom>
          <a:avLst/>
          <a:gdLst/>
          <a:ahLst/>
          <a:cxnLst/>
          <a:rect l="0" t="0" r="0" b="0"/>
          <a:pathLst>
            <a:path>
              <a:moveTo>
                <a:pt x="3360594" y="0"/>
              </a:moveTo>
              <a:lnTo>
                <a:pt x="3360594" y="388383"/>
              </a:lnTo>
              <a:lnTo>
                <a:pt x="0" y="388383"/>
              </a:lnTo>
              <a:lnTo>
                <a:pt x="0" y="57103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0DBBE-411E-4116-9564-C7031DF9C706}">
      <dsp:nvSpPr>
        <dsp:cNvPr id="0" name=""/>
        <dsp:cNvSpPr/>
      </dsp:nvSpPr>
      <dsp:spPr>
        <a:xfrm>
          <a:off x="2175841" y="-5585"/>
          <a:ext cx="7332304" cy="66157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27C0A-61BD-46E3-83D2-899EA144CAE7}">
      <dsp:nvSpPr>
        <dsp:cNvPr id="0" name=""/>
        <dsp:cNvSpPr/>
      </dsp:nvSpPr>
      <dsp:spPr>
        <a:xfrm>
          <a:off x="2394916" y="202535"/>
          <a:ext cx="7332304" cy="661576"/>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u="sng" kern="1200" dirty="0" smtClean="0">
              <a:latin typeface="Cambria" pitchFamily="18" charset="0"/>
              <a:cs typeface="Times New Roman" pitchFamily="18" charset="0"/>
            </a:rPr>
            <a:t>Whether</a:t>
          </a:r>
          <a:r>
            <a:rPr lang="en-US" sz="2200" b="1" u="sng" kern="1200" baseline="0" dirty="0" smtClean="0">
              <a:latin typeface="Cambria" pitchFamily="18" charset="0"/>
              <a:cs typeface="Times New Roman" pitchFamily="18" charset="0"/>
            </a:rPr>
            <a:t> agreement regarding terms of payment between buyer and supplier exist in writing?</a:t>
          </a:r>
          <a:endParaRPr lang="en-US" sz="2200" b="1" u="sng" kern="1200" dirty="0">
            <a:latin typeface="Cambria" pitchFamily="18" charset="0"/>
            <a:cs typeface="Times New Roman" pitchFamily="18" charset="0"/>
          </a:endParaRPr>
        </a:p>
      </dsp:txBody>
      <dsp:txXfrm>
        <a:off x="2414293" y="221912"/>
        <a:ext cx="7293550" cy="622822"/>
      </dsp:txXfrm>
    </dsp:sp>
    <dsp:sp modelId="{5D5742EA-78CA-4504-A9FA-05C5A200B2ED}">
      <dsp:nvSpPr>
        <dsp:cNvPr id="0" name=""/>
        <dsp:cNvSpPr/>
      </dsp:nvSpPr>
      <dsp:spPr>
        <a:xfrm>
          <a:off x="1363795" y="1227028"/>
          <a:ext cx="2235209" cy="4570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43F67-6940-40E6-8322-2CC5AE8651EC}">
      <dsp:nvSpPr>
        <dsp:cNvPr id="0" name=""/>
        <dsp:cNvSpPr/>
      </dsp:nvSpPr>
      <dsp:spPr>
        <a:xfrm>
          <a:off x="1582870" y="1435149"/>
          <a:ext cx="2235209" cy="457035"/>
        </a:xfrm>
        <a:prstGeom prst="roundRect">
          <a:avLst>
            <a:gd name="adj" fmla="val 10000"/>
          </a:avLst>
        </a:prstGeom>
        <a:solidFill>
          <a:schemeClr val="lt1">
            <a:alpha val="90000"/>
            <a:hueOff val="0"/>
            <a:satOff val="0"/>
            <a:lumOff val="0"/>
            <a:alphaOff val="0"/>
          </a:schemeClr>
        </a:solidFill>
        <a:ln w="25400" cap="flat"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Cambria" pitchFamily="18" charset="0"/>
              <a:cs typeface="Calibri" pitchFamily="34" charset="0"/>
            </a:rPr>
            <a:t>Yes</a:t>
          </a:r>
          <a:endParaRPr lang="en-US" sz="2200" b="1" kern="1200" dirty="0">
            <a:latin typeface="Cambria" pitchFamily="18" charset="0"/>
            <a:cs typeface="Calibri" pitchFamily="34" charset="0"/>
          </a:endParaRPr>
        </a:p>
      </dsp:txBody>
      <dsp:txXfrm>
        <a:off x="1596256" y="1448535"/>
        <a:ext cx="2208437" cy="430263"/>
      </dsp:txXfrm>
    </dsp:sp>
    <dsp:sp modelId="{61F42BD7-0BA6-4D66-BBA4-D7495D9DE73E}">
      <dsp:nvSpPr>
        <dsp:cNvPr id="0" name=""/>
        <dsp:cNvSpPr/>
      </dsp:nvSpPr>
      <dsp:spPr>
        <a:xfrm>
          <a:off x="1705377" y="2313958"/>
          <a:ext cx="3989191" cy="76108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153AD-ED6C-4D7F-A1F2-ABDC62EB5E42}">
      <dsp:nvSpPr>
        <dsp:cNvPr id="0" name=""/>
        <dsp:cNvSpPr/>
      </dsp:nvSpPr>
      <dsp:spPr>
        <a:xfrm>
          <a:off x="1924452" y="2522079"/>
          <a:ext cx="3989191" cy="761086"/>
        </a:xfrm>
        <a:prstGeom prst="roundRect">
          <a:avLst>
            <a:gd name="adj" fmla="val 10000"/>
          </a:avLst>
        </a:prstGeom>
        <a:solidFill>
          <a:schemeClr val="lt1">
            <a:alpha val="90000"/>
            <a:hueOff val="0"/>
            <a:satOff val="0"/>
            <a:lumOff val="0"/>
            <a:alphaOff val="0"/>
          </a:schemeClr>
        </a:solidFill>
        <a:ln w="25400" cap="flat"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Cambria" pitchFamily="18" charset="0"/>
            </a:rPr>
            <a:t>Whether due date of payment is mentioned in agreement? </a:t>
          </a:r>
          <a:endParaRPr lang="en-US" sz="2200" kern="1200" dirty="0">
            <a:latin typeface="Cambria" pitchFamily="18" charset="0"/>
            <a:cs typeface="Calibri" pitchFamily="34" charset="0"/>
          </a:endParaRPr>
        </a:p>
      </dsp:txBody>
      <dsp:txXfrm>
        <a:off x="1946743" y="2544370"/>
        <a:ext cx="3944609" cy="716504"/>
      </dsp:txXfrm>
    </dsp:sp>
    <dsp:sp modelId="{CC322333-322B-4654-AB85-5A87A01933D8}">
      <dsp:nvSpPr>
        <dsp:cNvPr id="0" name=""/>
        <dsp:cNvSpPr/>
      </dsp:nvSpPr>
      <dsp:spPr>
        <a:xfrm>
          <a:off x="1506271" y="3588865"/>
          <a:ext cx="899754" cy="413302"/>
        </a:xfrm>
        <a:prstGeom prst="roundRect">
          <a:avLst>
            <a:gd name="adj" fmla="val 10000"/>
          </a:avLst>
        </a:prstGeom>
        <a:solidFill>
          <a:schemeClr val="accent4">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AF6E3-1A74-4A98-A7F6-547CB4DB0240}">
      <dsp:nvSpPr>
        <dsp:cNvPr id="0" name=""/>
        <dsp:cNvSpPr/>
      </dsp:nvSpPr>
      <dsp:spPr>
        <a:xfrm>
          <a:off x="1725346" y="3796986"/>
          <a:ext cx="899754" cy="413302"/>
        </a:xfrm>
        <a:prstGeom prst="roundRect">
          <a:avLst>
            <a:gd name="adj" fmla="val 10000"/>
          </a:avLst>
        </a:prstGeom>
        <a:solidFill>
          <a:schemeClr val="lt1">
            <a:alpha val="90000"/>
            <a:hueOff val="0"/>
            <a:satOff val="0"/>
            <a:lumOff val="0"/>
            <a:alphaOff val="0"/>
          </a:schemeClr>
        </a:solidFill>
        <a:ln w="254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Cambria" pitchFamily="18" charset="0"/>
            </a:rPr>
            <a:t>Yes</a:t>
          </a:r>
          <a:endParaRPr lang="en-US" sz="2200" kern="1200" dirty="0">
            <a:latin typeface="Cambria" pitchFamily="18" charset="0"/>
          </a:endParaRPr>
        </a:p>
      </dsp:txBody>
      <dsp:txXfrm>
        <a:off x="1737451" y="3809091"/>
        <a:ext cx="875544" cy="389092"/>
      </dsp:txXfrm>
    </dsp:sp>
    <dsp:sp modelId="{2AABFC98-B15A-4190-9150-43D8FCB6A2C3}">
      <dsp:nvSpPr>
        <dsp:cNvPr id="0" name=""/>
        <dsp:cNvSpPr/>
      </dsp:nvSpPr>
      <dsp:spPr>
        <a:xfrm>
          <a:off x="1050656" y="4590495"/>
          <a:ext cx="4285159" cy="1252013"/>
        </a:xfrm>
        <a:prstGeom prst="roundRect">
          <a:avLst>
            <a:gd name="adj" fmla="val 10000"/>
          </a:avLst>
        </a:prstGeom>
        <a:solidFill>
          <a:schemeClr val="accent4">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8DD991-9DE4-4259-A6A6-8796AA61D2FE}">
      <dsp:nvSpPr>
        <dsp:cNvPr id="0" name=""/>
        <dsp:cNvSpPr/>
      </dsp:nvSpPr>
      <dsp:spPr>
        <a:xfrm>
          <a:off x="1269731" y="4798616"/>
          <a:ext cx="4285159" cy="1252013"/>
        </a:xfrm>
        <a:prstGeom prst="roundRect">
          <a:avLst>
            <a:gd name="adj" fmla="val 10000"/>
          </a:avLst>
        </a:prstGeom>
        <a:solidFill>
          <a:schemeClr val="lt1">
            <a:alpha val="90000"/>
            <a:hueOff val="0"/>
            <a:satOff val="0"/>
            <a:lumOff val="0"/>
            <a:alphaOff val="0"/>
          </a:schemeClr>
        </a:solidFill>
        <a:ln w="254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Cambria" pitchFamily="18" charset="0"/>
            </a:rPr>
            <a:t>On or before the agreed date of payment or 45 days from the date of acceptance </a:t>
          </a:r>
        </a:p>
        <a:p>
          <a:pPr lvl="0" algn="ctr" defTabSz="977900">
            <a:lnSpc>
              <a:spcPct val="90000"/>
            </a:lnSpc>
            <a:spcBef>
              <a:spcPct val="0"/>
            </a:spcBef>
            <a:spcAft>
              <a:spcPct val="35000"/>
            </a:spcAft>
          </a:pPr>
          <a:r>
            <a:rPr lang="en-US" sz="2200" kern="1200" dirty="0" smtClean="0">
              <a:latin typeface="Cambria" pitchFamily="18" charset="0"/>
            </a:rPr>
            <a:t>(Whichever is earlier)</a:t>
          </a:r>
          <a:endParaRPr lang="en-US" sz="2200" kern="1200" dirty="0">
            <a:latin typeface="Cambria" pitchFamily="18" charset="0"/>
          </a:endParaRPr>
        </a:p>
      </dsp:txBody>
      <dsp:txXfrm>
        <a:off x="1306401" y="4835286"/>
        <a:ext cx="4211819" cy="1178673"/>
      </dsp:txXfrm>
    </dsp:sp>
    <dsp:sp modelId="{163F597A-9A65-4EDB-84C0-A08EC7D5C3C4}">
      <dsp:nvSpPr>
        <dsp:cNvPr id="0" name=""/>
        <dsp:cNvSpPr/>
      </dsp:nvSpPr>
      <dsp:spPr>
        <a:xfrm>
          <a:off x="6666572" y="3603764"/>
          <a:ext cx="851704" cy="416294"/>
        </a:xfrm>
        <a:prstGeom prst="roundRect">
          <a:avLst>
            <a:gd name="adj" fmla="val 10000"/>
          </a:avLst>
        </a:prstGeom>
        <a:solidFill>
          <a:schemeClr val="accent4">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CBECD-0618-4460-9380-9E5D2CAAB8FF}">
      <dsp:nvSpPr>
        <dsp:cNvPr id="0" name=""/>
        <dsp:cNvSpPr/>
      </dsp:nvSpPr>
      <dsp:spPr>
        <a:xfrm>
          <a:off x="6885647" y="3811885"/>
          <a:ext cx="851704" cy="416294"/>
        </a:xfrm>
        <a:prstGeom prst="roundRect">
          <a:avLst>
            <a:gd name="adj" fmla="val 10000"/>
          </a:avLst>
        </a:prstGeom>
        <a:solidFill>
          <a:schemeClr val="lt1">
            <a:alpha val="90000"/>
            <a:hueOff val="0"/>
            <a:satOff val="0"/>
            <a:lumOff val="0"/>
            <a:alphaOff val="0"/>
          </a:schemeClr>
        </a:solidFill>
        <a:ln w="254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Cambria" pitchFamily="18" charset="0"/>
            </a:rPr>
            <a:t>No</a:t>
          </a:r>
          <a:endParaRPr lang="en-US" sz="2200" kern="1200" dirty="0">
            <a:latin typeface="Cambria" pitchFamily="18" charset="0"/>
          </a:endParaRPr>
        </a:p>
      </dsp:txBody>
      <dsp:txXfrm>
        <a:off x="6897840" y="3824078"/>
        <a:ext cx="827318" cy="391908"/>
      </dsp:txXfrm>
    </dsp:sp>
    <dsp:sp modelId="{89ACB117-2FDE-46BC-A67A-C1F7D686CA29}">
      <dsp:nvSpPr>
        <dsp:cNvPr id="0" name=""/>
        <dsp:cNvSpPr/>
      </dsp:nvSpPr>
      <dsp:spPr>
        <a:xfrm>
          <a:off x="7861240" y="4597267"/>
          <a:ext cx="2636918" cy="1252013"/>
        </a:xfrm>
        <a:prstGeom prst="roundRect">
          <a:avLst>
            <a:gd name="adj" fmla="val 10000"/>
          </a:avLst>
        </a:prstGeom>
        <a:solidFill>
          <a:schemeClr val="accent4">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E302F-7499-4751-8CAB-58E2385E12C1}">
      <dsp:nvSpPr>
        <dsp:cNvPr id="0" name=""/>
        <dsp:cNvSpPr/>
      </dsp:nvSpPr>
      <dsp:spPr>
        <a:xfrm>
          <a:off x="8080315" y="4805388"/>
          <a:ext cx="2636918" cy="1252013"/>
        </a:xfrm>
        <a:prstGeom prst="roundRect">
          <a:avLst>
            <a:gd name="adj" fmla="val 10000"/>
          </a:avLst>
        </a:prstGeom>
        <a:solidFill>
          <a:schemeClr val="lt1">
            <a:alpha val="90000"/>
            <a:hueOff val="0"/>
            <a:satOff val="0"/>
            <a:lumOff val="0"/>
            <a:alphaOff val="0"/>
          </a:schemeClr>
        </a:solidFill>
        <a:ln w="25400" cap="flat" cmpd="sng" algn="ctr">
          <a:solidFill>
            <a:schemeClr val="accent2">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Cambria" pitchFamily="18" charset="0"/>
            </a:rPr>
            <a:t>15</a:t>
          </a:r>
          <a:r>
            <a:rPr lang="en-US" sz="2200" kern="1200" baseline="0" dirty="0" smtClean="0">
              <a:latin typeface="Cambria" pitchFamily="18" charset="0"/>
            </a:rPr>
            <a:t> Days from date of acceptance. (Deemed Acceptance)</a:t>
          </a:r>
          <a:endParaRPr lang="en-US" sz="2200" kern="1200" dirty="0">
            <a:latin typeface="Cambria" pitchFamily="18" charset="0"/>
          </a:endParaRPr>
        </a:p>
      </dsp:txBody>
      <dsp:txXfrm>
        <a:off x="8116985" y="4842058"/>
        <a:ext cx="2563578" cy="1178673"/>
      </dsp:txXfrm>
    </dsp:sp>
    <dsp:sp modelId="{D254D478-F329-4157-906F-74851396C065}">
      <dsp:nvSpPr>
        <dsp:cNvPr id="0" name=""/>
        <dsp:cNvSpPr/>
      </dsp:nvSpPr>
      <dsp:spPr>
        <a:xfrm>
          <a:off x="8388818" y="1238784"/>
          <a:ext cx="1880425" cy="45151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2DA1E-F9CA-48EE-83F2-4670A7503D9E}">
      <dsp:nvSpPr>
        <dsp:cNvPr id="0" name=""/>
        <dsp:cNvSpPr/>
      </dsp:nvSpPr>
      <dsp:spPr>
        <a:xfrm>
          <a:off x="8607893" y="1446906"/>
          <a:ext cx="1880425" cy="451513"/>
        </a:xfrm>
        <a:prstGeom prst="roundRect">
          <a:avLst>
            <a:gd name="adj" fmla="val 10000"/>
          </a:avLst>
        </a:prstGeom>
        <a:solidFill>
          <a:schemeClr val="lt1">
            <a:alpha val="90000"/>
            <a:hueOff val="0"/>
            <a:satOff val="0"/>
            <a:lumOff val="0"/>
            <a:alphaOff val="0"/>
          </a:schemeClr>
        </a:solidFill>
        <a:ln w="25400" cap="flat"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Cambria" pitchFamily="18" charset="0"/>
              <a:cs typeface="Calibri" pitchFamily="34" charset="0"/>
            </a:rPr>
            <a:t>No</a:t>
          </a:r>
          <a:endParaRPr lang="en-US" sz="2200" b="1" kern="1200" dirty="0">
            <a:latin typeface="Cambria" pitchFamily="18" charset="0"/>
            <a:cs typeface="Calibri" pitchFamily="34" charset="0"/>
          </a:endParaRPr>
        </a:p>
      </dsp:txBody>
      <dsp:txXfrm>
        <a:off x="8621117" y="1460130"/>
        <a:ext cx="1853977" cy="425065"/>
      </dsp:txXfrm>
    </dsp:sp>
    <dsp:sp modelId="{CD523DCC-2F2E-4E48-9EC9-9DE2638E93B4}">
      <dsp:nvSpPr>
        <dsp:cNvPr id="0" name=""/>
        <dsp:cNvSpPr/>
      </dsp:nvSpPr>
      <dsp:spPr>
        <a:xfrm>
          <a:off x="8703586" y="2290332"/>
          <a:ext cx="1958484" cy="994624"/>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A53C1B-6324-4178-885C-27FB277CE91B}">
      <dsp:nvSpPr>
        <dsp:cNvPr id="0" name=""/>
        <dsp:cNvSpPr/>
      </dsp:nvSpPr>
      <dsp:spPr>
        <a:xfrm>
          <a:off x="8922661" y="2498453"/>
          <a:ext cx="1958484" cy="994624"/>
        </a:xfrm>
        <a:prstGeom prst="roundRect">
          <a:avLst>
            <a:gd name="adj" fmla="val 10000"/>
          </a:avLst>
        </a:prstGeom>
        <a:solidFill>
          <a:schemeClr val="lt1">
            <a:alpha val="90000"/>
            <a:hueOff val="0"/>
            <a:satOff val="0"/>
            <a:lumOff val="0"/>
            <a:alphaOff val="0"/>
          </a:schemeClr>
        </a:solidFill>
        <a:ln w="25400" cap="flat"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Cambria" pitchFamily="18" charset="0"/>
              <a:cs typeface="Calibri" pitchFamily="34" charset="0"/>
            </a:rPr>
            <a:t>15 Days from date of acceptance.</a:t>
          </a:r>
          <a:endParaRPr lang="en-US" sz="2200" kern="1200" dirty="0">
            <a:latin typeface="Cambria" pitchFamily="18" charset="0"/>
            <a:cs typeface="Calibri" pitchFamily="34" charset="0"/>
          </a:endParaRPr>
        </a:p>
      </dsp:txBody>
      <dsp:txXfrm>
        <a:off x="8951793" y="2527585"/>
        <a:ext cx="1900220" cy="936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9EC2B-235E-4CD9-8F95-DF5BF8020C05}">
      <dsp:nvSpPr>
        <dsp:cNvPr id="0" name=""/>
        <dsp:cNvSpPr/>
      </dsp:nvSpPr>
      <dsp:spPr>
        <a:xfrm>
          <a:off x="1481" y="1655012"/>
          <a:ext cx="2861803" cy="1852612"/>
        </a:xfrm>
        <a:prstGeom prst="roundRect">
          <a:avLst>
            <a:gd name="adj" fmla="val 10000"/>
          </a:avLst>
        </a:prstGeom>
        <a:solidFill>
          <a:srgbClr val="3F53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0" u="none" strike="noStrike" kern="1200" cap="none" dirty="0" smtClean="0">
              <a:solidFill>
                <a:schemeClr val="bg1"/>
              </a:solidFill>
              <a:latin typeface="Cambria" panose="02040503050406030204" pitchFamily="18" charset="0"/>
              <a:ea typeface="Cambria" panose="02040503050406030204" pitchFamily="18" charset="0"/>
              <a:cs typeface="Arial"/>
            </a:rPr>
            <a:t>In the case of late payment to an MSME, interest                  is applicable</a:t>
          </a:r>
          <a:r>
            <a:rPr lang="en-US" sz="1800" b="1" i="0" kern="1200" dirty="0" smtClean="0">
              <a:solidFill>
                <a:schemeClr val="bg1"/>
              </a:solidFill>
            </a:rPr>
            <a:t>.</a:t>
          </a:r>
          <a:endParaRPr lang="en-US" sz="1800" b="1" kern="1200" dirty="0">
            <a:solidFill>
              <a:schemeClr val="bg1"/>
            </a:solidFill>
          </a:endParaRPr>
        </a:p>
      </dsp:txBody>
      <dsp:txXfrm>
        <a:off x="55742" y="1709273"/>
        <a:ext cx="2753281" cy="1744090"/>
      </dsp:txXfrm>
    </dsp:sp>
    <dsp:sp modelId="{1414ED68-FC9A-46C0-BF92-3F35294D7EC0}">
      <dsp:nvSpPr>
        <dsp:cNvPr id="0" name=""/>
        <dsp:cNvSpPr/>
      </dsp:nvSpPr>
      <dsp:spPr>
        <a:xfrm rot="19001458">
          <a:off x="2683821" y="2108582"/>
          <a:ext cx="1317960" cy="41440"/>
        </a:xfrm>
        <a:custGeom>
          <a:avLst/>
          <a:gdLst/>
          <a:ahLst/>
          <a:cxnLst/>
          <a:rect l="0" t="0" r="0" b="0"/>
          <a:pathLst>
            <a:path>
              <a:moveTo>
                <a:pt x="0" y="20720"/>
              </a:moveTo>
              <a:lnTo>
                <a:pt x="1317960" y="20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9853" y="2096353"/>
        <a:ext cx="65898" cy="65898"/>
      </dsp:txXfrm>
    </dsp:sp>
    <dsp:sp modelId="{8524C433-8843-4E45-92E4-054A75E56EAB}">
      <dsp:nvSpPr>
        <dsp:cNvPr id="0" name=""/>
        <dsp:cNvSpPr/>
      </dsp:nvSpPr>
      <dsp:spPr>
        <a:xfrm>
          <a:off x="3822318" y="1077890"/>
          <a:ext cx="2397583" cy="1198791"/>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i="0" u="none" strike="noStrike" kern="1200" cap="none" dirty="0" smtClean="0">
              <a:solidFill>
                <a:srgbClr val="080808"/>
              </a:solidFill>
              <a:latin typeface="Cambria" panose="02040503050406030204" pitchFamily="18" charset="0"/>
              <a:ea typeface="Cambria" panose="02040503050406030204" pitchFamily="18" charset="0"/>
              <a:cs typeface="Arial"/>
            </a:rPr>
            <a:t>Rate of interest</a:t>
          </a:r>
          <a:endParaRPr lang="en-US" sz="2400" b="1" i="0" u="none" strike="noStrike" kern="1200" cap="none" dirty="0">
            <a:solidFill>
              <a:srgbClr val="080808"/>
            </a:solidFill>
            <a:latin typeface="Cambria" panose="02040503050406030204" pitchFamily="18" charset="0"/>
            <a:ea typeface="Cambria" panose="02040503050406030204" pitchFamily="18" charset="0"/>
            <a:cs typeface="Arial"/>
          </a:endParaRPr>
        </a:p>
      </dsp:txBody>
      <dsp:txXfrm>
        <a:off x="3857429" y="1113001"/>
        <a:ext cx="2327361" cy="1128569"/>
      </dsp:txXfrm>
    </dsp:sp>
    <dsp:sp modelId="{41A16D2C-8460-4167-8BD8-06824783F18F}">
      <dsp:nvSpPr>
        <dsp:cNvPr id="0" name=""/>
        <dsp:cNvSpPr/>
      </dsp:nvSpPr>
      <dsp:spPr>
        <a:xfrm>
          <a:off x="6219902" y="1656565"/>
          <a:ext cx="959033" cy="41440"/>
        </a:xfrm>
        <a:custGeom>
          <a:avLst/>
          <a:gdLst/>
          <a:ahLst/>
          <a:cxnLst/>
          <a:rect l="0" t="0" r="0" b="0"/>
          <a:pathLst>
            <a:path>
              <a:moveTo>
                <a:pt x="0" y="20720"/>
              </a:moveTo>
              <a:lnTo>
                <a:pt x="959033" y="20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675443" y="1653310"/>
        <a:ext cx="47951" cy="47951"/>
      </dsp:txXfrm>
    </dsp:sp>
    <dsp:sp modelId="{7A74FB66-1611-40EE-AAD4-8D8B117171FD}">
      <dsp:nvSpPr>
        <dsp:cNvPr id="0" name=""/>
        <dsp:cNvSpPr/>
      </dsp:nvSpPr>
      <dsp:spPr>
        <a:xfrm>
          <a:off x="7178935" y="885370"/>
          <a:ext cx="2988060" cy="1583831"/>
        </a:xfrm>
        <a:prstGeom prst="roundRect">
          <a:avLst>
            <a:gd name="adj" fmla="val 10000"/>
          </a:avLst>
        </a:prstGeom>
        <a:solidFill>
          <a:srgbClr val="3F53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0" u="none" strike="noStrike" kern="1200" cap="none" dirty="0" smtClean="0">
              <a:solidFill>
                <a:schemeClr val="bg1"/>
              </a:solidFill>
              <a:latin typeface="Cambria" panose="02040503050406030204" pitchFamily="18" charset="0"/>
              <a:ea typeface="Cambria" panose="02040503050406030204" pitchFamily="18" charset="0"/>
              <a:cs typeface="Arial"/>
            </a:rPr>
            <a:t>Compound interest at 3 times of the bank rate notified by RBI.</a:t>
          </a:r>
          <a:endParaRPr lang="en-US" sz="2400" b="1" i="0" u="none" strike="noStrike" kern="1200" cap="none" dirty="0">
            <a:solidFill>
              <a:schemeClr val="bg1"/>
            </a:solidFill>
            <a:latin typeface="Cambria" panose="02040503050406030204" pitchFamily="18" charset="0"/>
            <a:ea typeface="Cambria" panose="02040503050406030204" pitchFamily="18" charset="0"/>
            <a:cs typeface="Arial"/>
          </a:endParaRPr>
        </a:p>
      </dsp:txBody>
      <dsp:txXfrm>
        <a:off x="7225324" y="931759"/>
        <a:ext cx="2895282" cy="1491053"/>
      </dsp:txXfrm>
    </dsp:sp>
    <dsp:sp modelId="{79BAA431-4D8F-49BE-BA14-B0C18AEE9F09}">
      <dsp:nvSpPr>
        <dsp:cNvPr id="0" name=""/>
        <dsp:cNvSpPr/>
      </dsp:nvSpPr>
      <dsp:spPr>
        <a:xfrm rot="2598542">
          <a:off x="2683821" y="3012615"/>
          <a:ext cx="1317960" cy="41440"/>
        </a:xfrm>
        <a:custGeom>
          <a:avLst/>
          <a:gdLst/>
          <a:ahLst/>
          <a:cxnLst/>
          <a:rect l="0" t="0" r="0" b="0"/>
          <a:pathLst>
            <a:path>
              <a:moveTo>
                <a:pt x="0" y="20720"/>
              </a:moveTo>
              <a:lnTo>
                <a:pt x="1317960" y="20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9853" y="3000386"/>
        <a:ext cx="65898" cy="65898"/>
      </dsp:txXfrm>
    </dsp:sp>
    <dsp:sp modelId="{86AE02CB-BB77-44BA-86F2-4C7C2E58014A}">
      <dsp:nvSpPr>
        <dsp:cNvPr id="0" name=""/>
        <dsp:cNvSpPr/>
      </dsp:nvSpPr>
      <dsp:spPr>
        <a:xfrm>
          <a:off x="3822318" y="2885955"/>
          <a:ext cx="2397583" cy="1198791"/>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0" u="none" strike="noStrike" kern="1200" cap="none" dirty="0" smtClean="0">
              <a:solidFill>
                <a:srgbClr val="080808"/>
              </a:solidFill>
              <a:latin typeface="Cambria" panose="02040503050406030204" pitchFamily="18" charset="0"/>
              <a:ea typeface="Cambria" panose="02040503050406030204" pitchFamily="18" charset="0"/>
              <a:cs typeface="Arial"/>
            </a:rPr>
            <a:t>Date from which interest is payable</a:t>
          </a:r>
          <a:endParaRPr lang="en-US" sz="2400" b="1" i="0" u="none" strike="noStrike" kern="1200" cap="none" dirty="0">
            <a:solidFill>
              <a:srgbClr val="080808"/>
            </a:solidFill>
            <a:latin typeface="Cambria" panose="02040503050406030204" pitchFamily="18" charset="0"/>
            <a:ea typeface="Cambria" panose="02040503050406030204" pitchFamily="18" charset="0"/>
            <a:cs typeface="Arial"/>
          </a:endParaRPr>
        </a:p>
      </dsp:txBody>
      <dsp:txXfrm>
        <a:off x="3857429" y="2921066"/>
        <a:ext cx="2327361" cy="1128569"/>
      </dsp:txXfrm>
    </dsp:sp>
    <dsp:sp modelId="{83958066-5F75-46BE-B7F0-7C99CB53D226}">
      <dsp:nvSpPr>
        <dsp:cNvPr id="0" name=""/>
        <dsp:cNvSpPr/>
      </dsp:nvSpPr>
      <dsp:spPr>
        <a:xfrm rot="43">
          <a:off x="6219902" y="3464637"/>
          <a:ext cx="960515" cy="41440"/>
        </a:xfrm>
        <a:custGeom>
          <a:avLst/>
          <a:gdLst/>
          <a:ahLst/>
          <a:cxnLst/>
          <a:rect l="0" t="0" r="0" b="0"/>
          <a:pathLst>
            <a:path>
              <a:moveTo>
                <a:pt x="0" y="20720"/>
              </a:moveTo>
              <a:lnTo>
                <a:pt x="960515" y="20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676147" y="3461344"/>
        <a:ext cx="48025" cy="48025"/>
      </dsp:txXfrm>
    </dsp:sp>
    <dsp:sp modelId="{2182F8B3-FBF4-4493-B95F-FCDAC3639089}">
      <dsp:nvSpPr>
        <dsp:cNvPr id="0" name=""/>
        <dsp:cNvSpPr/>
      </dsp:nvSpPr>
      <dsp:spPr>
        <a:xfrm>
          <a:off x="7180417" y="2649032"/>
          <a:ext cx="3050565" cy="1672662"/>
        </a:xfrm>
        <a:prstGeom prst="roundRect">
          <a:avLst>
            <a:gd name="adj" fmla="val 10000"/>
          </a:avLst>
        </a:prstGeom>
        <a:solidFill>
          <a:srgbClr val="3F53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0" u="none" strike="noStrike" kern="1200" cap="none" dirty="0" smtClean="0">
              <a:solidFill>
                <a:schemeClr val="bg1"/>
              </a:solidFill>
              <a:latin typeface="Cambria" panose="02040503050406030204" pitchFamily="18" charset="0"/>
              <a:ea typeface="Cambria" panose="02040503050406030204" pitchFamily="18" charset="0"/>
              <a:cs typeface="Arial"/>
            </a:rPr>
            <a:t>Appointed day or the date as per the agreement.</a:t>
          </a:r>
          <a:endParaRPr lang="en-US" sz="2400" b="1" i="0" u="none" strike="noStrike" kern="1200" cap="none" dirty="0">
            <a:solidFill>
              <a:schemeClr val="bg1"/>
            </a:solidFill>
            <a:latin typeface="Cambria" panose="02040503050406030204" pitchFamily="18" charset="0"/>
            <a:ea typeface="Cambria" panose="02040503050406030204" pitchFamily="18" charset="0"/>
            <a:cs typeface="Arial"/>
          </a:endParaRPr>
        </a:p>
      </dsp:txBody>
      <dsp:txXfrm>
        <a:off x="7229408" y="2698023"/>
        <a:ext cx="2952583" cy="15746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3DC18-08BD-4464-B699-B3F33FF0B9E6}">
      <dsp:nvSpPr>
        <dsp:cNvPr id="0" name=""/>
        <dsp:cNvSpPr/>
      </dsp:nvSpPr>
      <dsp:spPr>
        <a:xfrm>
          <a:off x="2179440" y="285571"/>
          <a:ext cx="3690467" cy="3690467"/>
        </a:xfrm>
        <a:prstGeom prst="pie">
          <a:avLst>
            <a:gd name="adj1" fmla="val 16200000"/>
            <a:gd name="adj2" fmla="val 1800000"/>
          </a:avLst>
        </a:prstGeom>
        <a:solidFill>
          <a:schemeClr val="tx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i="0" u="none" strike="noStrike" kern="1200" cap="none" dirty="0" smtClean="0">
              <a:solidFill>
                <a:srgbClr val="000000"/>
              </a:solidFill>
              <a:latin typeface="Cambria" panose="02040503050406030204" pitchFamily="18" charset="0"/>
              <a:ea typeface="Cambria" panose="02040503050406030204" pitchFamily="18" charset="0"/>
              <a:cs typeface="Arial"/>
            </a:rPr>
            <a:t>Cash Flow Disruption</a:t>
          </a:r>
          <a:endParaRPr lang="en-US" sz="2000" b="1" i="0" u="none" strike="noStrike" kern="1200" cap="none" dirty="0">
            <a:solidFill>
              <a:srgbClr val="000000"/>
            </a:solidFill>
            <a:latin typeface="Cambria" panose="02040503050406030204" pitchFamily="18" charset="0"/>
            <a:ea typeface="Cambria" panose="02040503050406030204" pitchFamily="18" charset="0"/>
            <a:cs typeface="Arial"/>
          </a:endParaRPr>
        </a:p>
      </dsp:txBody>
      <dsp:txXfrm>
        <a:off x="4124405" y="1067599"/>
        <a:ext cx="1318024" cy="1098353"/>
      </dsp:txXfrm>
    </dsp:sp>
    <dsp:sp modelId="{5FE55DA3-EB07-49E0-A70B-0FBC465F6D4F}">
      <dsp:nvSpPr>
        <dsp:cNvPr id="0" name=""/>
        <dsp:cNvSpPr/>
      </dsp:nvSpPr>
      <dsp:spPr>
        <a:xfrm>
          <a:off x="2103434" y="417374"/>
          <a:ext cx="3690467" cy="3690467"/>
        </a:xfrm>
        <a:prstGeom prst="pie">
          <a:avLst>
            <a:gd name="adj1" fmla="val 1800000"/>
            <a:gd name="adj2" fmla="val 9000000"/>
          </a:avLst>
        </a:prstGeom>
        <a:solidFill>
          <a:schemeClr val="tx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i="0" u="none" strike="noStrike" kern="1200" cap="none" dirty="0" smtClean="0">
              <a:solidFill>
                <a:srgbClr val="000000"/>
              </a:solidFill>
              <a:latin typeface="Cambria" panose="02040503050406030204" pitchFamily="18" charset="0"/>
              <a:ea typeface="Cambria" panose="02040503050406030204" pitchFamily="18" charset="0"/>
              <a:cs typeface="Arial"/>
            </a:rPr>
            <a:t>Legal Complexity</a:t>
          </a:r>
          <a:endParaRPr lang="en-US" sz="2000" b="1" i="0" u="none" strike="noStrike" kern="1200" cap="none" dirty="0">
            <a:solidFill>
              <a:srgbClr val="000000"/>
            </a:solidFill>
            <a:latin typeface="Cambria" panose="02040503050406030204" pitchFamily="18" charset="0"/>
            <a:ea typeface="Cambria" panose="02040503050406030204" pitchFamily="18" charset="0"/>
            <a:cs typeface="Arial"/>
          </a:endParaRPr>
        </a:p>
      </dsp:txBody>
      <dsp:txXfrm>
        <a:off x="2982117" y="2811784"/>
        <a:ext cx="1977036" cy="966551"/>
      </dsp:txXfrm>
    </dsp:sp>
    <dsp:sp modelId="{F47B55F5-968C-4B53-8B13-DADA17540196}">
      <dsp:nvSpPr>
        <dsp:cNvPr id="0" name=""/>
        <dsp:cNvSpPr/>
      </dsp:nvSpPr>
      <dsp:spPr>
        <a:xfrm>
          <a:off x="2027428" y="285571"/>
          <a:ext cx="3690467" cy="3690467"/>
        </a:xfrm>
        <a:prstGeom prst="pie">
          <a:avLst>
            <a:gd name="adj1" fmla="val 9000000"/>
            <a:gd name="adj2" fmla="val 16200000"/>
          </a:avLst>
        </a:prstGeom>
        <a:solidFill>
          <a:schemeClr val="tx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i="0" u="none" strike="noStrike" kern="1200" cap="none" dirty="0" smtClean="0">
              <a:solidFill>
                <a:srgbClr val="000000"/>
              </a:solidFill>
              <a:latin typeface="Cambria" panose="02040503050406030204" pitchFamily="18" charset="0"/>
              <a:ea typeface="Cambria" panose="02040503050406030204" pitchFamily="18" charset="0"/>
              <a:cs typeface="Arial"/>
            </a:rPr>
            <a:t>Financial Strain</a:t>
          </a:r>
          <a:endParaRPr lang="en-US" sz="2000" b="1" i="0" u="none" strike="noStrike" kern="1200" cap="none" dirty="0">
            <a:solidFill>
              <a:srgbClr val="000000"/>
            </a:solidFill>
            <a:latin typeface="Cambria" panose="02040503050406030204" pitchFamily="18" charset="0"/>
            <a:ea typeface="Cambria" panose="02040503050406030204" pitchFamily="18" charset="0"/>
            <a:cs typeface="Arial"/>
          </a:endParaRPr>
        </a:p>
      </dsp:txBody>
      <dsp:txXfrm>
        <a:off x="2454907" y="1067599"/>
        <a:ext cx="1318024" cy="1098353"/>
      </dsp:txXfrm>
    </dsp:sp>
    <dsp:sp modelId="{BF1DDAED-678A-46CB-9B82-50DBC9857437}">
      <dsp:nvSpPr>
        <dsp:cNvPr id="0" name=""/>
        <dsp:cNvSpPr/>
      </dsp:nvSpPr>
      <dsp:spPr>
        <a:xfrm>
          <a:off x="1951287" y="57114"/>
          <a:ext cx="4147382" cy="4147382"/>
        </a:xfrm>
        <a:prstGeom prst="circularArrow">
          <a:avLst>
            <a:gd name="adj1" fmla="val 5085"/>
            <a:gd name="adj2" fmla="val 327528"/>
            <a:gd name="adj3" fmla="val 1472472"/>
            <a:gd name="adj4" fmla="val 16199432"/>
            <a:gd name="adj5" fmla="val 5932"/>
          </a:avLst>
        </a:prstGeom>
        <a:solidFill>
          <a:srgbClr val="3F537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30D0F1-B690-4441-A05E-AFE1C6CE5EF9}">
      <dsp:nvSpPr>
        <dsp:cNvPr id="0" name=""/>
        <dsp:cNvSpPr/>
      </dsp:nvSpPr>
      <dsp:spPr>
        <a:xfrm>
          <a:off x="1874977" y="188683"/>
          <a:ext cx="4147382" cy="4147382"/>
        </a:xfrm>
        <a:prstGeom prst="circularArrow">
          <a:avLst>
            <a:gd name="adj1" fmla="val 5085"/>
            <a:gd name="adj2" fmla="val 327528"/>
            <a:gd name="adj3" fmla="val 8671970"/>
            <a:gd name="adj4" fmla="val 1800502"/>
            <a:gd name="adj5" fmla="val 5932"/>
          </a:avLst>
        </a:prstGeom>
        <a:solidFill>
          <a:srgbClr val="3F537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A267DB-C550-4D42-82ED-FD9E1CB5CB49}">
      <dsp:nvSpPr>
        <dsp:cNvPr id="0" name=""/>
        <dsp:cNvSpPr/>
      </dsp:nvSpPr>
      <dsp:spPr>
        <a:xfrm>
          <a:off x="1798666" y="57114"/>
          <a:ext cx="4147382" cy="4147382"/>
        </a:xfrm>
        <a:prstGeom prst="circularArrow">
          <a:avLst>
            <a:gd name="adj1" fmla="val 5085"/>
            <a:gd name="adj2" fmla="val 327528"/>
            <a:gd name="adj3" fmla="val 15873039"/>
            <a:gd name="adj4" fmla="val 9000000"/>
            <a:gd name="adj5" fmla="val 5932"/>
          </a:avLst>
        </a:prstGeom>
        <a:solidFill>
          <a:srgbClr val="3F537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04E63-1501-47BC-8A3D-9B44039F9C55}">
      <dsp:nvSpPr>
        <dsp:cNvPr id="0" name=""/>
        <dsp:cNvSpPr/>
      </dsp:nvSpPr>
      <dsp:spPr>
        <a:xfrm>
          <a:off x="2860777" y="0"/>
          <a:ext cx="2015401" cy="2015708"/>
        </a:xfrm>
        <a:prstGeom prst="circularArrow">
          <a:avLst>
            <a:gd name="adj1" fmla="val 10980"/>
            <a:gd name="adj2" fmla="val 1142322"/>
            <a:gd name="adj3" fmla="val 4500000"/>
            <a:gd name="adj4" fmla="val 10800000"/>
            <a:gd name="adj5" fmla="val 12500"/>
          </a:avLst>
        </a:prstGeom>
        <a:solidFill>
          <a:srgbClr val="23365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1F263E3-872F-4718-86DC-0F413635AA16}">
      <dsp:nvSpPr>
        <dsp:cNvPr id="0" name=""/>
        <dsp:cNvSpPr/>
      </dsp:nvSpPr>
      <dsp:spPr>
        <a:xfrm>
          <a:off x="3306247" y="727731"/>
          <a:ext cx="1119919" cy="55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i="0" kern="1200" dirty="0" smtClean="0">
              <a:solidFill>
                <a:schemeClr val="bg2">
                  <a:lumMod val="50000"/>
                </a:schemeClr>
              </a:solidFill>
              <a:latin typeface="Cambria" panose="02040503050406030204" pitchFamily="18" charset="0"/>
              <a:ea typeface="Cambria" panose="02040503050406030204" pitchFamily="18" charset="0"/>
            </a:rPr>
            <a:t>Smooth Payment Cycle</a:t>
          </a:r>
          <a:endParaRPr lang="en-US" sz="1800" kern="1200" dirty="0">
            <a:solidFill>
              <a:schemeClr val="bg2">
                <a:lumMod val="50000"/>
              </a:schemeClr>
            </a:solidFill>
            <a:latin typeface="Cambria" panose="02040503050406030204" pitchFamily="18" charset="0"/>
            <a:ea typeface="Cambria" panose="02040503050406030204" pitchFamily="18" charset="0"/>
          </a:endParaRPr>
        </a:p>
      </dsp:txBody>
      <dsp:txXfrm>
        <a:off x="3306247" y="727731"/>
        <a:ext cx="1119919" cy="559825"/>
      </dsp:txXfrm>
    </dsp:sp>
    <dsp:sp modelId="{3954F8ED-0FCC-49E7-BE84-3FB1EB6FE796}">
      <dsp:nvSpPr>
        <dsp:cNvPr id="0" name=""/>
        <dsp:cNvSpPr/>
      </dsp:nvSpPr>
      <dsp:spPr>
        <a:xfrm>
          <a:off x="2301006" y="1158173"/>
          <a:ext cx="2015401" cy="2015708"/>
        </a:xfrm>
        <a:prstGeom prst="leftCircularArrow">
          <a:avLst>
            <a:gd name="adj1" fmla="val 10980"/>
            <a:gd name="adj2" fmla="val 1142322"/>
            <a:gd name="adj3" fmla="val 6300000"/>
            <a:gd name="adj4" fmla="val 18900000"/>
            <a:gd name="adj5" fmla="val 12500"/>
          </a:avLst>
        </a:prstGeom>
        <a:solidFill>
          <a:srgbClr val="23365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FD97A0A-403C-4F56-A3A7-BD8E3836B634}">
      <dsp:nvSpPr>
        <dsp:cNvPr id="0" name=""/>
        <dsp:cNvSpPr/>
      </dsp:nvSpPr>
      <dsp:spPr>
        <a:xfrm>
          <a:off x="2428954" y="1892605"/>
          <a:ext cx="1759506" cy="55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i="0" kern="1200" dirty="0" smtClean="0">
              <a:solidFill>
                <a:schemeClr val="bg2">
                  <a:lumMod val="50000"/>
                </a:schemeClr>
              </a:solidFill>
              <a:latin typeface="Cambria" panose="02040503050406030204" pitchFamily="18" charset="0"/>
              <a:ea typeface="Cambria" panose="02040503050406030204" pitchFamily="18" charset="0"/>
            </a:rPr>
            <a:t>Better Bargaining Power</a:t>
          </a:r>
          <a:endParaRPr lang="en-US" sz="1800" b="1" i="0" kern="1200" dirty="0">
            <a:solidFill>
              <a:schemeClr val="bg2">
                <a:lumMod val="50000"/>
              </a:schemeClr>
            </a:solidFill>
            <a:latin typeface="Cambria" panose="02040503050406030204" pitchFamily="18" charset="0"/>
            <a:ea typeface="Cambria" panose="02040503050406030204" pitchFamily="18" charset="0"/>
          </a:endParaRPr>
        </a:p>
      </dsp:txBody>
      <dsp:txXfrm>
        <a:off x="2428954" y="1892605"/>
        <a:ext cx="1759506" cy="559825"/>
      </dsp:txXfrm>
    </dsp:sp>
    <dsp:sp modelId="{51B8F610-BBD3-402B-B19E-4627164A95D3}">
      <dsp:nvSpPr>
        <dsp:cNvPr id="0" name=""/>
        <dsp:cNvSpPr/>
      </dsp:nvSpPr>
      <dsp:spPr>
        <a:xfrm>
          <a:off x="3004221" y="2454943"/>
          <a:ext cx="1731542" cy="1732236"/>
        </a:xfrm>
        <a:prstGeom prst="blockArc">
          <a:avLst>
            <a:gd name="adj1" fmla="val 13500000"/>
            <a:gd name="adj2" fmla="val 10800000"/>
            <a:gd name="adj3" fmla="val 12740"/>
          </a:avLst>
        </a:prstGeom>
        <a:solidFill>
          <a:srgbClr val="23365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DAC08A-7229-45B6-9ADF-24AA57BC195A}">
      <dsp:nvSpPr>
        <dsp:cNvPr id="0" name=""/>
        <dsp:cNvSpPr/>
      </dsp:nvSpPr>
      <dsp:spPr>
        <a:xfrm>
          <a:off x="3308896" y="3059153"/>
          <a:ext cx="1119919" cy="55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i="0" kern="1200" dirty="0" smtClean="0">
              <a:solidFill>
                <a:schemeClr val="bg2">
                  <a:lumMod val="50000"/>
                </a:schemeClr>
              </a:solidFill>
              <a:latin typeface="Cambria" panose="02040503050406030204" pitchFamily="18" charset="0"/>
              <a:ea typeface="Cambria" panose="02040503050406030204" pitchFamily="18" charset="0"/>
            </a:rPr>
            <a:t>Reduced Disputes</a:t>
          </a:r>
          <a:endParaRPr lang="en-US" sz="1800" b="1" i="0" kern="1200" dirty="0">
            <a:solidFill>
              <a:schemeClr val="bg2">
                <a:lumMod val="50000"/>
              </a:schemeClr>
            </a:solidFill>
            <a:latin typeface="Cambria" panose="02040503050406030204" pitchFamily="18" charset="0"/>
            <a:ea typeface="Cambria" panose="02040503050406030204" pitchFamily="18" charset="0"/>
          </a:endParaRPr>
        </a:p>
      </dsp:txBody>
      <dsp:txXfrm>
        <a:off x="3308896" y="3059153"/>
        <a:ext cx="1119919" cy="55982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7255150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7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a:xfrm>
            <a:off x="3884027" y="8684926"/>
            <a:ext cx="2972421" cy="457513"/>
          </a:xfrm>
          <a:prstGeom prst="rect">
            <a:avLst/>
          </a:prstGeom>
        </p:spPr>
        <p:txBody>
          <a:bodyPr lIns="89730" tIns="44865" rIns="89730" bIns="44865"/>
          <a:lstStyle/>
          <a:p>
            <a:fld id="{4820EBE1-04DB-4110-8ADD-AF0BB8E7F98B}" type="slidenum">
              <a:rPr lang="en-US" smtClean="0"/>
              <a:pPr/>
              <a:t>18</a:t>
            </a:fld>
            <a:endParaRPr lang="en-US" dirty="0"/>
          </a:p>
        </p:txBody>
      </p:sp>
    </p:spTree>
    <p:extLst>
      <p:ext uri="{BB962C8B-B14F-4D97-AF65-F5344CB8AC3E}">
        <p14:creationId xmlns:p14="http://schemas.microsoft.com/office/powerpoint/2010/main" val="222872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0" y="70744"/>
            <a:ext cx="9833672" cy="616790"/>
            <a:chOff x="-4" y="31"/>
            <a:chExt cx="6725517" cy="1327317"/>
          </a:xfrm>
        </p:grpSpPr>
        <p:sp>
          <p:nvSpPr>
            <p:cNvPr id="104" name="Google Shape;104;p7"/>
            <p:cNvSpPr/>
            <p:nvPr/>
          </p:nvSpPr>
          <p:spPr>
            <a:xfrm>
              <a:off x="6261991" y="82665"/>
              <a:ext cx="463522" cy="298321"/>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latin typeface="Arvo"/>
                <a:ea typeface="Arvo"/>
                <a:cs typeface="Arvo"/>
                <a:sym typeface="Arvo"/>
              </a:endParaRPr>
            </a:p>
          </p:txBody>
        </p:sp>
        <p:grpSp>
          <p:nvGrpSpPr>
            <p:cNvPr id="105" name="Google Shape;105;p7"/>
            <p:cNvGrpSpPr/>
            <p:nvPr/>
          </p:nvGrpSpPr>
          <p:grpSpPr>
            <a:xfrm rot="10800000" flipH="1">
              <a:off x="3" y="31"/>
              <a:ext cx="6725510" cy="1327317"/>
              <a:chOff x="-2168138" y="330086"/>
              <a:chExt cx="8611404" cy="1699510"/>
            </a:xfrm>
          </p:grpSpPr>
          <p:sp>
            <p:nvSpPr>
              <p:cNvPr id="106" name="Google Shape;106;p7"/>
              <p:cNvSpPr/>
              <p:nvPr/>
            </p:nvSpPr>
            <p:spPr>
              <a:xfrm>
                <a:off x="-2168138" y="330086"/>
                <a:ext cx="8015791" cy="1699507"/>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latin typeface="Arvo"/>
                  <a:ea typeface="Arvo"/>
                  <a:cs typeface="Arvo"/>
                  <a:sym typeface="Arvo"/>
                </a:endParaRPr>
              </a:p>
            </p:txBody>
          </p:sp>
          <p:sp>
            <p:nvSpPr>
              <p:cNvPr id="107" name="Google Shape;107;p7"/>
              <p:cNvSpPr/>
              <p:nvPr/>
            </p:nvSpPr>
            <p:spPr>
              <a:xfrm>
                <a:off x="5847647" y="330089"/>
                <a:ext cx="595619" cy="169950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latin typeface="Arvo"/>
                  <a:ea typeface="Arvo"/>
                  <a:cs typeface="Arvo"/>
                  <a:sym typeface="Arvo"/>
                </a:endParaRPr>
              </a:p>
            </p:txBody>
          </p:sp>
        </p:grpSp>
        <p:grpSp>
          <p:nvGrpSpPr>
            <p:cNvPr id="108" name="Google Shape;108;p7"/>
            <p:cNvGrpSpPr/>
            <p:nvPr/>
          </p:nvGrpSpPr>
          <p:grpSpPr>
            <a:xfrm rot="10800000" flipH="1">
              <a:off x="-4" y="380986"/>
              <a:ext cx="6725517" cy="771764"/>
              <a:chOff x="-9092084" y="330079"/>
              <a:chExt cx="14810654" cy="1699543"/>
            </a:xfrm>
          </p:grpSpPr>
          <p:sp>
            <p:nvSpPr>
              <p:cNvPr id="109" name="Google Shape;109;p7"/>
              <p:cNvSpPr/>
              <p:nvPr/>
            </p:nvSpPr>
            <p:spPr>
              <a:xfrm>
                <a:off x="-9092084" y="330079"/>
                <a:ext cx="14303251" cy="16994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latin typeface="Arvo"/>
                  <a:ea typeface="Arvo"/>
                  <a:cs typeface="Arvo"/>
                  <a:sym typeface="Arvo"/>
                </a:endParaRPr>
              </a:p>
            </p:txBody>
          </p:sp>
          <p:sp>
            <p:nvSpPr>
              <p:cNvPr id="110" name="Google Shape;110;p7"/>
              <p:cNvSpPr/>
              <p:nvPr/>
            </p:nvSpPr>
            <p:spPr>
              <a:xfrm>
                <a:off x="5211167" y="330079"/>
                <a:ext cx="507403" cy="1699543"/>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latin typeface="Arvo"/>
                  <a:ea typeface="Arvo"/>
                  <a:cs typeface="Arvo"/>
                  <a:sym typeface="Arvo"/>
                </a:endParaRPr>
              </a:p>
            </p:txBody>
          </p:sp>
        </p:grpSp>
      </p:grpSp>
      <p:sp>
        <p:nvSpPr>
          <p:cNvPr id="119" name="Google Shape;119;p7"/>
          <p:cNvSpPr txBox="1">
            <a:spLocks noGrp="1"/>
          </p:cNvSpPr>
          <p:nvPr>
            <p:ph type="title"/>
          </p:nvPr>
        </p:nvSpPr>
        <p:spPr>
          <a:xfrm>
            <a:off x="-174" y="283190"/>
            <a:ext cx="9836268" cy="289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baseline="0">
                <a:latin typeface="Calibri" panose="020F0502020204030204" pitchFamily="34" charset="0"/>
                <a:cs typeface="Calibri" panose="020F05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
        <p:nvSpPr>
          <p:cNvPr id="29" name="Google Shape;119;p7"/>
          <p:cNvSpPr txBox="1">
            <a:spLocks/>
          </p:cNvSpPr>
          <p:nvPr userDrawn="1"/>
        </p:nvSpPr>
        <p:spPr>
          <a:xfrm>
            <a:off x="340245" y="1312174"/>
            <a:ext cx="11497340" cy="49087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400" b="1" i="0" u="none" strike="noStrike" cap="none" baseline="0">
                <a:solidFill>
                  <a:schemeClr val="lt1"/>
                </a:solidFill>
                <a:latin typeface="Calibri" panose="020F0502020204030204" pitchFamily="34" charset="0"/>
                <a:ea typeface="Roboto Condensed"/>
                <a:cs typeface="Calibri" panose="020F0502020204030204" pitchFamily="34" charset="0"/>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endParaRPr lang="en-IN" sz="1600" dirty="0">
              <a:latin typeface="Calibri" panose="020F0502020204030204" pitchFamily="34" charset="0"/>
              <a:cs typeface="Calibri" panose="020F0502020204030204" pitchFamily="34" charset="0"/>
            </a:endParaRPr>
          </a:p>
        </p:txBody>
      </p:sp>
      <p:grpSp>
        <p:nvGrpSpPr>
          <p:cNvPr id="12" name="Google Shape;111;p7"/>
          <p:cNvGrpSpPr/>
          <p:nvPr userDrawn="1"/>
        </p:nvGrpSpPr>
        <p:grpSpPr>
          <a:xfrm>
            <a:off x="10193083" y="6237768"/>
            <a:ext cx="2006481" cy="620232"/>
            <a:chOff x="5575242" y="4472723"/>
            <a:chExt cx="2202831" cy="670795"/>
          </a:xfrm>
        </p:grpSpPr>
        <p:sp>
          <p:nvSpPr>
            <p:cNvPr id="13"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p>
          </p:txBody>
        </p:sp>
        <p:grpSp>
          <p:nvGrpSpPr>
            <p:cNvPr id="14" name="Google Shape;113;p7"/>
            <p:cNvGrpSpPr/>
            <p:nvPr/>
          </p:nvGrpSpPr>
          <p:grpSpPr>
            <a:xfrm flipH="1">
              <a:off x="5731200" y="4472723"/>
              <a:ext cx="2044487" cy="670795"/>
              <a:chOff x="1297954" y="330076"/>
              <a:chExt cx="5178539" cy="1699505"/>
            </a:xfrm>
          </p:grpSpPr>
          <p:sp>
            <p:nvSpPr>
              <p:cNvPr id="18"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p>
            </p:txBody>
          </p:sp>
          <p:sp>
            <p:nvSpPr>
              <p:cNvPr id="19" name="Google Shape;115;p7"/>
              <p:cNvSpPr/>
              <p:nvPr/>
            </p:nvSpPr>
            <p:spPr>
              <a:xfrm>
                <a:off x="4776992" y="330076"/>
                <a:ext cx="1699501" cy="1699505"/>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p>
            </p:txBody>
          </p:sp>
        </p:grpSp>
        <p:grpSp>
          <p:nvGrpSpPr>
            <p:cNvPr id="15" name="Google Shape;116;p7"/>
            <p:cNvGrpSpPr/>
            <p:nvPr/>
          </p:nvGrpSpPr>
          <p:grpSpPr>
            <a:xfrm flipH="1">
              <a:off x="5578210" y="4646738"/>
              <a:ext cx="2199863" cy="304564"/>
              <a:chOff x="-5827154" y="330075"/>
              <a:chExt cx="12276020" cy="1699573"/>
            </a:xfrm>
          </p:grpSpPr>
          <p:sp>
            <p:nvSpPr>
              <p:cNvPr id="16" name="Google Shape;117;p7"/>
              <p:cNvSpPr/>
              <p:nvPr/>
            </p:nvSpPr>
            <p:spPr>
              <a:xfrm>
                <a:off x="-5827154" y="330142"/>
                <a:ext cx="10612201" cy="1699506"/>
              </a:xfrm>
              <a:prstGeom prst="rect">
                <a:avLst/>
              </a:prstGeom>
              <a:solidFill>
                <a:schemeClr val="accent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933" b="1" dirty="0">
                  <a:latin typeface="Calibri" panose="020F0502020204030204" pitchFamily="34" charset="0"/>
                  <a:cs typeface="Calibri" panose="020F0502020204030204" pitchFamily="34" charset="0"/>
                </a:endParaRPr>
              </a:p>
            </p:txBody>
          </p:sp>
          <p:sp>
            <p:nvSpPr>
              <p:cNvPr id="17"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p>
            </p:txBody>
          </p:sp>
        </p:gr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166257" y="256743"/>
            <a:ext cx="1732400" cy="577200"/>
          </a:xfrm>
          <a:prstGeom prst="triangle">
            <a:avLst>
              <a:gd name="adj" fmla="val 32425"/>
            </a:avLst>
          </a:prstGeom>
          <a:solidFill>
            <a:schemeClr val="accent2"/>
          </a:solidFill>
          <a:ln>
            <a:noFill/>
          </a:ln>
        </p:spPr>
        <p:txBody>
          <a:bodyPr spcFirstLastPara="1" wrap="square" lIns="119980" tIns="119980" rIns="119980" bIns="119980" anchor="ctr" anchorCtr="0">
            <a:noAutofit/>
          </a:bodyPr>
          <a:lstStyle/>
          <a:p>
            <a:pPr>
              <a:buClr>
                <a:srgbClr val="000000"/>
              </a:buClr>
              <a:buFont typeface="Arial"/>
              <a:buNone/>
            </a:pPr>
            <a:endParaRPr sz="1837" kern="0">
              <a:solidFill>
                <a:srgbClr val="000000"/>
              </a:solidFill>
              <a:latin typeface="Arvo"/>
              <a:ea typeface="Arvo"/>
              <a:cs typeface="Arvo"/>
              <a:sym typeface="Arvo"/>
            </a:endParaRPr>
          </a:p>
        </p:txBody>
      </p:sp>
      <p:grpSp>
        <p:nvGrpSpPr>
          <p:cNvPr id="11" name="Google Shape;11;p2"/>
          <p:cNvGrpSpPr/>
          <p:nvPr/>
        </p:nvGrpSpPr>
        <p:grpSpPr>
          <a:xfrm>
            <a:off x="0" y="-9450"/>
            <a:ext cx="11548531" cy="6867450"/>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37" kern="0">
                <a:solidFill>
                  <a:srgbClr val="000000"/>
                </a:solidFill>
                <a:cs typeface="Arial"/>
                <a:sym typeface="Arial"/>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37" kern="0">
                <a:solidFill>
                  <a:srgbClr val="000000"/>
                </a:solidFill>
                <a:latin typeface="Arvo"/>
                <a:ea typeface="Arvo"/>
                <a:cs typeface="Arvo"/>
                <a:sym typeface="Arvo"/>
              </a:endParaRPr>
            </a:p>
          </p:txBody>
        </p:sp>
      </p:grpSp>
      <p:grpSp>
        <p:nvGrpSpPr>
          <p:cNvPr id="14" name="Google Shape;14;p2"/>
          <p:cNvGrpSpPr/>
          <p:nvPr/>
        </p:nvGrpSpPr>
        <p:grpSpPr>
          <a:xfrm rot="10800000" flipH="1">
            <a:off x="-4957" y="834059"/>
            <a:ext cx="11908575" cy="3949301"/>
            <a:chOff x="-8362869" y="-4493254"/>
            <a:chExt cx="19668424" cy="6522738"/>
          </a:xfrm>
        </p:grpSpPr>
        <p:sp>
          <p:nvSpPr>
            <p:cNvPr id="15" name="Google Shape;15;p2"/>
            <p:cNvSpPr/>
            <p:nvPr/>
          </p:nvSpPr>
          <p:spPr>
            <a:xfrm>
              <a:off x="-8362869" y="-4493115"/>
              <a:ext cx="13153230" cy="6522599"/>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37" kern="0">
                <a:solidFill>
                  <a:srgbClr val="000000"/>
                </a:solidFill>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37" kern="0">
                <a:solidFill>
                  <a:srgbClr val="000000"/>
                </a:solidFill>
                <a:latin typeface="Arvo"/>
                <a:ea typeface="Arvo"/>
                <a:cs typeface="Arvo"/>
                <a:sym typeface="Arvo"/>
              </a:endParaRPr>
            </a:p>
          </p:txBody>
        </p:sp>
      </p:grpSp>
      <p:grpSp>
        <p:nvGrpSpPr>
          <p:cNvPr id="17" name="Google Shape;17;p2"/>
          <p:cNvGrpSpPr/>
          <p:nvPr/>
        </p:nvGrpSpPr>
        <p:grpSpPr>
          <a:xfrm>
            <a:off x="4432416" y="6153641"/>
            <a:ext cx="7759584"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37" kern="0">
                <a:solidFill>
                  <a:srgbClr val="000000"/>
                </a:solidFill>
                <a:cs typeface="Arial"/>
                <a:sym typeface="Arial"/>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37" kern="0">
                  <a:solidFill>
                    <a:srgbClr val="000000"/>
                  </a:solidFill>
                  <a:cs typeface="Arial"/>
                  <a:sym typeface="Arial"/>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37" kern="0">
                  <a:solidFill>
                    <a:srgbClr val="000000"/>
                  </a:solidFill>
                  <a:cs typeface="Arial"/>
                  <a:sym typeface="Arial"/>
                </a:endParaRPr>
              </a:p>
            </p:txBody>
          </p:sp>
        </p:grpSp>
      </p:grpSp>
      <p:sp>
        <p:nvSpPr>
          <p:cNvPr id="22" name="Google Shape;22;p2"/>
          <p:cNvSpPr txBox="1">
            <a:spLocks noGrp="1"/>
          </p:cNvSpPr>
          <p:nvPr>
            <p:ph type="ctrTitle"/>
          </p:nvPr>
        </p:nvSpPr>
        <p:spPr>
          <a:xfrm>
            <a:off x="1021347" y="834043"/>
            <a:ext cx="7157200" cy="394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300"/>
            </a:lvl1pPr>
            <a:lvl2pPr lvl="1" algn="ctr">
              <a:spcBef>
                <a:spcPts val="0"/>
              </a:spcBef>
              <a:spcAft>
                <a:spcPts val="0"/>
              </a:spcAft>
              <a:buSzPts val="4800"/>
              <a:buNone/>
              <a:defRPr sz="6300"/>
            </a:lvl2pPr>
            <a:lvl3pPr lvl="2" algn="ctr">
              <a:spcBef>
                <a:spcPts val="0"/>
              </a:spcBef>
              <a:spcAft>
                <a:spcPts val="0"/>
              </a:spcAft>
              <a:buSzPts val="4800"/>
              <a:buNone/>
              <a:defRPr sz="6300"/>
            </a:lvl3pPr>
            <a:lvl4pPr lvl="3" algn="ctr">
              <a:spcBef>
                <a:spcPts val="0"/>
              </a:spcBef>
              <a:spcAft>
                <a:spcPts val="0"/>
              </a:spcAft>
              <a:buSzPts val="4800"/>
              <a:buNone/>
              <a:defRPr sz="6300"/>
            </a:lvl4pPr>
            <a:lvl5pPr lvl="4" algn="ctr">
              <a:spcBef>
                <a:spcPts val="0"/>
              </a:spcBef>
              <a:spcAft>
                <a:spcPts val="0"/>
              </a:spcAft>
              <a:buSzPts val="4800"/>
              <a:buNone/>
              <a:defRPr sz="6300"/>
            </a:lvl5pPr>
            <a:lvl6pPr lvl="5" algn="ctr">
              <a:spcBef>
                <a:spcPts val="0"/>
              </a:spcBef>
              <a:spcAft>
                <a:spcPts val="0"/>
              </a:spcAft>
              <a:buSzPts val="4800"/>
              <a:buNone/>
              <a:defRPr sz="6300"/>
            </a:lvl6pPr>
            <a:lvl7pPr lvl="6" algn="ctr">
              <a:spcBef>
                <a:spcPts val="0"/>
              </a:spcBef>
              <a:spcAft>
                <a:spcPts val="0"/>
              </a:spcAft>
              <a:buSzPts val="4800"/>
              <a:buNone/>
              <a:defRPr sz="6300"/>
            </a:lvl7pPr>
            <a:lvl8pPr lvl="7" algn="ctr">
              <a:spcBef>
                <a:spcPts val="0"/>
              </a:spcBef>
              <a:spcAft>
                <a:spcPts val="0"/>
              </a:spcAft>
              <a:buSzPts val="4800"/>
              <a:buNone/>
              <a:defRPr sz="6300"/>
            </a:lvl8pPr>
            <a:lvl9pPr lvl="8" algn="ctr">
              <a:spcBef>
                <a:spcPts val="0"/>
              </a:spcBef>
              <a:spcAft>
                <a:spcPts val="0"/>
              </a:spcAft>
              <a:buSzPts val="4800"/>
              <a:buNone/>
              <a:defRPr sz="6300"/>
            </a:lvl9pPr>
          </a:lstStyle>
          <a:p>
            <a:endParaRPr/>
          </a:p>
        </p:txBody>
      </p:sp>
    </p:spTree>
    <p:extLst>
      <p:ext uri="{BB962C8B-B14F-4D97-AF65-F5344CB8AC3E}">
        <p14:creationId xmlns:p14="http://schemas.microsoft.com/office/powerpoint/2010/main" val="6477329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a:xfrm>
            <a:off x="609600" y="2228088"/>
            <a:ext cx="10972800" cy="4325112"/>
          </a:xfrm>
        </p:spPr>
        <p:txBody>
          <a:bodyPr/>
          <a:lstStyle>
            <a:lvl1pPr>
              <a:buClrTx/>
              <a:defRPr/>
            </a:lvl1pPr>
            <a:lvl2pPr>
              <a:buClrTx/>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Slide Number Placeholder 3"/>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29605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102"/>
        <p:cNvGrpSpPr/>
        <p:nvPr/>
      </p:nvGrpSpPr>
      <p:grpSpPr>
        <a:xfrm>
          <a:off x="0" y="0"/>
          <a:ext cx="0" cy="0"/>
          <a:chOff x="0" y="0"/>
          <a:chExt cx="0" cy="0"/>
        </a:xfrm>
      </p:grpSpPr>
      <p:grpSp>
        <p:nvGrpSpPr>
          <p:cNvPr id="103" name="Google Shape;103;p7"/>
          <p:cNvGrpSpPr/>
          <p:nvPr/>
        </p:nvGrpSpPr>
        <p:grpSpPr>
          <a:xfrm>
            <a:off x="-1" y="70744"/>
            <a:ext cx="12140533" cy="616790"/>
            <a:chOff x="-4" y="31"/>
            <a:chExt cx="6725517" cy="1327317"/>
          </a:xfrm>
        </p:grpSpPr>
        <p:sp>
          <p:nvSpPr>
            <p:cNvPr id="104" name="Google Shape;104;p7"/>
            <p:cNvSpPr/>
            <p:nvPr/>
          </p:nvSpPr>
          <p:spPr>
            <a:xfrm>
              <a:off x="6261991" y="82665"/>
              <a:ext cx="463522" cy="298321"/>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Arvo"/>
                <a:ea typeface="Arvo"/>
                <a:cs typeface="Arvo"/>
                <a:sym typeface="Arvo"/>
              </a:endParaRPr>
            </a:p>
          </p:txBody>
        </p:sp>
        <p:grpSp>
          <p:nvGrpSpPr>
            <p:cNvPr id="105" name="Google Shape;105;p7"/>
            <p:cNvGrpSpPr/>
            <p:nvPr/>
          </p:nvGrpSpPr>
          <p:grpSpPr>
            <a:xfrm rot="10800000" flipH="1">
              <a:off x="3" y="31"/>
              <a:ext cx="6725510" cy="1327317"/>
              <a:chOff x="-2168138" y="330086"/>
              <a:chExt cx="8611404" cy="1699510"/>
            </a:xfrm>
          </p:grpSpPr>
          <p:sp>
            <p:nvSpPr>
              <p:cNvPr id="106" name="Google Shape;106;p7"/>
              <p:cNvSpPr/>
              <p:nvPr/>
            </p:nvSpPr>
            <p:spPr>
              <a:xfrm>
                <a:off x="-2168138" y="330086"/>
                <a:ext cx="8015791" cy="1699507"/>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Arvo"/>
                  <a:ea typeface="Arvo"/>
                  <a:cs typeface="Arvo"/>
                  <a:sym typeface="Arvo"/>
                </a:endParaRPr>
              </a:p>
            </p:txBody>
          </p:sp>
          <p:sp>
            <p:nvSpPr>
              <p:cNvPr id="107" name="Google Shape;107;p7"/>
              <p:cNvSpPr/>
              <p:nvPr/>
            </p:nvSpPr>
            <p:spPr>
              <a:xfrm>
                <a:off x="5847647" y="330089"/>
                <a:ext cx="595619" cy="169950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Arvo"/>
                  <a:ea typeface="Arvo"/>
                  <a:cs typeface="Arvo"/>
                  <a:sym typeface="Arvo"/>
                </a:endParaRPr>
              </a:p>
            </p:txBody>
          </p:sp>
        </p:grpSp>
        <p:grpSp>
          <p:nvGrpSpPr>
            <p:cNvPr id="108" name="Google Shape;108;p7"/>
            <p:cNvGrpSpPr/>
            <p:nvPr/>
          </p:nvGrpSpPr>
          <p:grpSpPr>
            <a:xfrm rot="10800000" flipH="1">
              <a:off x="-4" y="380986"/>
              <a:ext cx="6725517" cy="771764"/>
              <a:chOff x="-9092084" y="330079"/>
              <a:chExt cx="14810654" cy="1699543"/>
            </a:xfrm>
          </p:grpSpPr>
          <p:sp>
            <p:nvSpPr>
              <p:cNvPr id="109" name="Google Shape;109;p7"/>
              <p:cNvSpPr/>
              <p:nvPr/>
            </p:nvSpPr>
            <p:spPr>
              <a:xfrm>
                <a:off x="-9092084" y="330079"/>
                <a:ext cx="14303251" cy="16994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Arvo"/>
                  <a:ea typeface="Arvo"/>
                  <a:cs typeface="Arvo"/>
                  <a:sym typeface="Arvo"/>
                </a:endParaRPr>
              </a:p>
            </p:txBody>
          </p:sp>
          <p:sp>
            <p:nvSpPr>
              <p:cNvPr id="110" name="Google Shape;110;p7"/>
              <p:cNvSpPr/>
              <p:nvPr/>
            </p:nvSpPr>
            <p:spPr>
              <a:xfrm>
                <a:off x="5211167" y="330079"/>
                <a:ext cx="507403" cy="1699543"/>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Arvo"/>
                  <a:ea typeface="Arvo"/>
                  <a:cs typeface="Arvo"/>
                  <a:sym typeface="Arvo"/>
                </a:endParaRPr>
              </a:p>
            </p:txBody>
          </p:sp>
        </p:grpSp>
      </p:grpSp>
      <p:grpSp>
        <p:nvGrpSpPr>
          <p:cNvPr id="111" name="Google Shape;111;p7"/>
          <p:cNvGrpSpPr/>
          <p:nvPr/>
        </p:nvGrpSpPr>
        <p:grpSpPr>
          <a:xfrm>
            <a:off x="10193083" y="6237768"/>
            <a:ext cx="2006481" cy="620232"/>
            <a:chOff x="5575242" y="4472723"/>
            <a:chExt cx="2202831"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p>
          </p:txBody>
        </p:sp>
        <p:grpSp>
          <p:nvGrpSpPr>
            <p:cNvPr id="113" name="Google Shape;113;p7"/>
            <p:cNvGrpSpPr/>
            <p:nvPr/>
          </p:nvGrpSpPr>
          <p:grpSpPr>
            <a:xfrm flipH="1">
              <a:off x="5731200" y="4472723"/>
              <a:ext cx="2044487" cy="670795"/>
              <a:chOff x="1297954" y="330076"/>
              <a:chExt cx="5178539" cy="1699505"/>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p>
            </p:txBody>
          </p:sp>
          <p:sp>
            <p:nvSpPr>
              <p:cNvPr id="115" name="Google Shape;115;p7"/>
              <p:cNvSpPr/>
              <p:nvPr/>
            </p:nvSpPr>
            <p:spPr>
              <a:xfrm>
                <a:off x="4776992" y="330076"/>
                <a:ext cx="1699501" cy="1699505"/>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p>
            </p:txBody>
          </p:sp>
        </p:grpSp>
        <p:grpSp>
          <p:nvGrpSpPr>
            <p:cNvPr id="116" name="Google Shape;116;p7"/>
            <p:cNvGrpSpPr/>
            <p:nvPr/>
          </p:nvGrpSpPr>
          <p:grpSpPr>
            <a:xfrm flipH="1">
              <a:off x="5578210" y="4646738"/>
              <a:ext cx="2199863" cy="304564"/>
              <a:chOff x="-5827154" y="330075"/>
              <a:chExt cx="12276020" cy="1699573"/>
            </a:xfrm>
          </p:grpSpPr>
          <p:sp>
            <p:nvSpPr>
              <p:cNvPr id="117" name="Google Shape;117;p7"/>
              <p:cNvSpPr/>
              <p:nvPr/>
            </p:nvSpPr>
            <p:spPr>
              <a:xfrm>
                <a:off x="-5827154" y="330142"/>
                <a:ext cx="10612201" cy="1699506"/>
              </a:xfrm>
              <a:prstGeom prst="rect">
                <a:avLst/>
              </a:prstGeom>
              <a:solidFill>
                <a:schemeClr val="accent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933" b="1" dirty="0">
                  <a:latin typeface="Calibri" panose="020F0502020204030204" pitchFamily="34" charset="0"/>
                  <a:cs typeface="Calibri" panose="020F0502020204030204" pitchFamily="34" charset="0"/>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p>
            </p:txBody>
          </p:sp>
        </p:grpSp>
      </p:grpSp>
      <p:sp>
        <p:nvSpPr>
          <p:cNvPr id="119" name="Google Shape;119;p7"/>
          <p:cNvSpPr txBox="1">
            <a:spLocks noGrp="1"/>
          </p:cNvSpPr>
          <p:nvPr>
            <p:ph type="title"/>
          </p:nvPr>
        </p:nvSpPr>
        <p:spPr>
          <a:xfrm>
            <a:off x="-174" y="283190"/>
            <a:ext cx="9836268" cy="289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baseline="0">
                <a:latin typeface="Calibri" panose="020F0502020204030204" pitchFamily="34" charset="0"/>
                <a:cs typeface="Calibri" panose="020F05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
        <p:nvSpPr>
          <p:cNvPr id="29" name="Google Shape;119;p7"/>
          <p:cNvSpPr txBox="1">
            <a:spLocks/>
          </p:cNvSpPr>
          <p:nvPr userDrawn="1"/>
        </p:nvSpPr>
        <p:spPr>
          <a:xfrm>
            <a:off x="340245" y="1312174"/>
            <a:ext cx="11497340" cy="49087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400" b="1" i="0" u="none" strike="noStrike" cap="none" baseline="0">
                <a:solidFill>
                  <a:schemeClr val="lt1"/>
                </a:solidFill>
                <a:latin typeface="Calibri" panose="020F0502020204030204" pitchFamily="34" charset="0"/>
                <a:ea typeface="Roboto Condensed"/>
                <a:cs typeface="Calibri" panose="020F0502020204030204" pitchFamily="34" charset="0"/>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endParaRPr lang="en-IN" sz="16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0"/>
          </p:nvPr>
        </p:nvSpPr>
        <p:spPr/>
        <p:txBody>
          <a:bodyPr/>
          <a:lstStyle>
            <a:lvl1pPr>
              <a:defRPr>
                <a:solidFill>
                  <a:schemeClr val="bg2"/>
                </a:solidFill>
              </a:defRPr>
            </a:lvl1pPr>
          </a:lstStyle>
          <a:p>
            <a:fld id="{0555F8EE-0E09-4554-9F85-E10339F9FFF5}" type="slidenum">
              <a:rPr lang="en" smtClean="0"/>
              <a:pPr/>
              <a:t>‹#›</a:t>
            </a:fld>
            <a:endParaRPr lang="en" dirty="0"/>
          </a:p>
        </p:txBody>
      </p:sp>
    </p:spTree>
    <p:extLst>
      <p:ext uri="{BB962C8B-B14F-4D97-AF65-F5344CB8AC3E}">
        <p14:creationId xmlns:p14="http://schemas.microsoft.com/office/powerpoint/2010/main" val="7278889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a:xfrm>
            <a:off x="609600" y="2228088"/>
            <a:ext cx="10972800" cy="4325112"/>
          </a:xfrm>
        </p:spPr>
        <p:txBody>
          <a:bodyPr/>
          <a:lstStyle>
            <a:lvl1pPr>
              <a:buClrTx/>
              <a:defRPr/>
            </a:lvl1pPr>
            <a:lvl2pPr>
              <a:buClrTx/>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Slide Number Placeholder 3"/>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843039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5" name="Google Shape;103;p7"/>
          <p:cNvGrpSpPr/>
          <p:nvPr userDrawn="1"/>
        </p:nvGrpSpPr>
        <p:grpSpPr>
          <a:xfrm>
            <a:off x="0" y="17340"/>
            <a:ext cx="9833672" cy="616790"/>
            <a:chOff x="-4" y="31"/>
            <a:chExt cx="6725517" cy="1327317"/>
          </a:xfrm>
        </p:grpSpPr>
        <p:sp>
          <p:nvSpPr>
            <p:cNvPr id="6" name="Google Shape;104;p7"/>
            <p:cNvSpPr/>
            <p:nvPr/>
          </p:nvSpPr>
          <p:spPr>
            <a:xfrm>
              <a:off x="6261991" y="82665"/>
              <a:ext cx="463522" cy="298321"/>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Calibri" panose="020F0502020204030204" pitchFamily="34" charset="0"/>
                <a:ea typeface="Calibri" panose="020F0502020204030204" pitchFamily="34" charset="0"/>
                <a:cs typeface="Calibri" panose="020F0502020204030204" pitchFamily="34" charset="0"/>
                <a:sym typeface="Arvo"/>
              </a:endParaRPr>
            </a:p>
          </p:txBody>
        </p:sp>
        <p:grpSp>
          <p:nvGrpSpPr>
            <p:cNvPr id="7" name="Google Shape;105;p7"/>
            <p:cNvGrpSpPr/>
            <p:nvPr/>
          </p:nvGrpSpPr>
          <p:grpSpPr>
            <a:xfrm rot="10800000" flipH="1">
              <a:off x="3" y="31"/>
              <a:ext cx="6725510" cy="1327317"/>
              <a:chOff x="-2168138" y="330086"/>
              <a:chExt cx="8611404" cy="1699510"/>
            </a:xfrm>
          </p:grpSpPr>
          <p:sp>
            <p:nvSpPr>
              <p:cNvPr id="11" name="Google Shape;106;p7"/>
              <p:cNvSpPr/>
              <p:nvPr/>
            </p:nvSpPr>
            <p:spPr>
              <a:xfrm>
                <a:off x="-2168138" y="330086"/>
                <a:ext cx="8015791" cy="1699507"/>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Calibri" panose="020F0502020204030204" pitchFamily="34" charset="0"/>
                  <a:ea typeface="Calibri" panose="020F0502020204030204" pitchFamily="34" charset="0"/>
                  <a:cs typeface="Calibri" panose="020F0502020204030204" pitchFamily="34" charset="0"/>
                  <a:sym typeface="Arvo"/>
                </a:endParaRPr>
              </a:p>
            </p:txBody>
          </p:sp>
          <p:sp>
            <p:nvSpPr>
              <p:cNvPr id="12" name="Google Shape;107;p7"/>
              <p:cNvSpPr/>
              <p:nvPr/>
            </p:nvSpPr>
            <p:spPr>
              <a:xfrm>
                <a:off x="5847647" y="330089"/>
                <a:ext cx="595619" cy="1699507"/>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Calibri" panose="020F0502020204030204" pitchFamily="34" charset="0"/>
                  <a:ea typeface="Calibri" panose="020F0502020204030204" pitchFamily="34" charset="0"/>
                  <a:cs typeface="Calibri" panose="020F0502020204030204" pitchFamily="34" charset="0"/>
                  <a:sym typeface="Arvo"/>
                </a:endParaRPr>
              </a:p>
            </p:txBody>
          </p:sp>
        </p:grpSp>
        <p:grpSp>
          <p:nvGrpSpPr>
            <p:cNvPr id="8" name="Google Shape;108;p7"/>
            <p:cNvGrpSpPr/>
            <p:nvPr/>
          </p:nvGrpSpPr>
          <p:grpSpPr>
            <a:xfrm rot="10800000" flipH="1">
              <a:off x="-4" y="380986"/>
              <a:ext cx="6725517" cy="771764"/>
              <a:chOff x="-9092084" y="330079"/>
              <a:chExt cx="14810654" cy="1699543"/>
            </a:xfrm>
          </p:grpSpPr>
          <p:sp>
            <p:nvSpPr>
              <p:cNvPr id="9" name="Google Shape;109;p7"/>
              <p:cNvSpPr/>
              <p:nvPr/>
            </p:nvSpPr>
            <p:spPr>
              <a:xfrm>
                <a:off x="-9092084" y="330079"/>
                <a:ext cx="14303251" cy="16994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Calibri" panose="020F0502020204030204" pitchFamily="34" charset="0"/>
                  <a:ea typeface="Calibri" panose="020F0502020204030204" pitchFamily="34" charset="0"/>
                  <a:cs typeface="Calibri" panose="020F0502020204030204" pitchFamily="34" charset="0"/>
                  <a:sym typeface="Arvo"/>
                </a:endParaRPr>
              </a:p>
            </p:txBody>
          </p:sp>
          <p:sp>
            <p:nvSpPr>
              <p:cNvPr id="10" name="Google Shape;110;p7"/>
              <p:cNvSpPr/>
              <p:nvPr/>
            </p:nvSpPr>
            <p:spPr>
              <a:xfrm>
                <a:off x="5211167" y="330079"/>
                <a:ext cx="507403" cy="1699543"/>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dirty="0">
                  <a:latin typeface="Calibri" panose="020F0502020204030204" pitchFamily="34" charset="0"/>
                  <a:ea typeface="Calibri" panose="020F0502020204030204" pitchFamily="34" charset="0"/>
                  <a:cs typeface="Calibri" panose="020F0502020204030204" pitchFamily="34" charset="0"/>
                  <a:sym typeface="Arvo"/>
                </a:endParaRPr>
              </a:p>
            </p:txBody>
          </p:sp>
        </p:grpSp>
      </p:grpSp>
      <p:pic>
        <p:nvPicPr>
          <p:cNvPr id="22" name="Picture 21" descr="A picture containing text, screenshot, design&#10;&#10;Description automatically generated">
            <a:extLst>
              <a:ext uri="{FF2B5EF4-FFF2-40B4-BE49-F238E27FC236}">
                <a16:creationId xmlns:a16="http://schemas.microsoft.com/office/drawing/2014/main" id="{4D68407B-BCCE-C694-5312-4F92166E60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148"/>
          <a:stretch/>
        </p:blipFill>
        <p:spPr>
          <a:xfrm>
            <a:off x="5388" y="2205291"/>
            <a:ext cx="12192000" cy="4652709"/>
          </a:xfrm>
          <a:prstGeom prst="rect">
            <a:avLst/>
          </a:prstGeom>
        </p:spPr>
      </p:pic>
    </p:spTree>
    <p:extLst>
      <p:ext uri="{BB962C8B-B14F-4D97-AF65-F5344CB8AC3E}">
        <p14:creationId xmlns:p14="http://schemas.microsoft.com/office/powerpoint/2010/main" val="20069731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1085700" y="1769800"/>
            <a:ext cx="8176800" cy="41940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lvl="0" algn="r">
              <a:buNone/>
              <a:defRPr sz="1600" b="1">
                <a:solidFill>
                  <a:schemeClr val="lt1"/>
                </a:solidFill>
                <a:latin typeface="Roboto Condensed"/>
                <a:ea typeface="Roboto Condensed"/>
                <a:cs typeface="Roboto Condensed"/>
                <a:sym typeface="Roboto Condensed"/>
              </a:defRPr>
            </a:lvl1pPr>
            <a:lvl2pPr lvl="1" algn="r">
              <a:buNone/>
              <a:defRPr sz="1600" b="1">
                <a:solidFill>
                  <a:schemeClr val="lt1"/>
                </a:solidFill>
                <a:latin typeface="Roboto Condensed"/>
                <a:ea typeface="Roboto Condensed"/>
                <a:cs typeface="Roboto Condensed"/>
                <a:sym typeface="Roboto Condensed"/>
              </a:defRPr>
            </a:lvl2pPr>
            <a:lvl3pPr lvl="2" algn="r">
              <a:buNone/>
              <a:defRPr sz="1600" b="1">
                <a:solidFill>
                  <a:schemeClr val="lt1"/>
                </a:solidFill>
                <a:latin typeface="Roboto Condensed"/>
                <a:ea typeface="Roboto Condensed"/>
                <a:cs typeface="Roboto Condensed"/>
                <a:sym typeface="Roboto Condensed"/>
              </a:defRPr>
            </a:lvl3pPr>
            <a:lvl4pPr lvl="3" algn="r">
              <a:buNone/>
              <a:defRPr sz="1600" b="1">
                <a:solidFill>
                  <a:schemeClr val="lt1"/>
                </a:solidFill>
                <a:latin typeface="Roboto Condensed"/>
                <a:ea typeface="Roboto Condensed"/>
                <a:cs typeface="Roboto Condensed"/>
                <a:sym typeface="Roboto Condensed"/>
              </a:defRPr>
            </a:lvl4pPr>
            <a:lvl5pPr lvl="4" algn="r">
              <a:buNone/>
              <a:defRPr sz="1600" b="1">
                <a:solidFill>
                  <a:schemeClr val="lt1"/>
                </a:solidFill>
                <a:latin typeface="Roboto Condensed"/>
                <a:ea typeface="Roboto Condensed"/>
                <a:cs typeface="Roboto Condensed"/>
                <a:sym typeface="Roboto Condensed"/>
              </a:defRPr>
            </a:lvl5pPr>
            <a:lvl6pPr lvl="5" algn="r">
              <a:buNone/>
              <a:defRPr sz="1600" b="1">
                <a:solidFill>
                  <a:schemeClr val="lt1"/>
                </a:solidFill>
                <a:latin typeface="Roboto Condensed"/>
                <a:ea typeface="Roboto Condensed"/>
                <a:cs typeface="Roboto Condensed"/>
                <a:sym typeface="Roboto Condensed"/>
              </a:defRPr>
            </a:lvl6pPr>
            <a:lvl7pPr lvl="6" algn="r">
              <a:buNone/>
              <a:defRPr sz="1600" b="1">
                <a:solidFill>
                  <a:schemeClr val="lt1"/>
                </a:solidFill>
                <a:latin typeface="Roboto Condensed"/>
                <a:ea typeface="Roboto Condensed"/>
                <a:cs typeface="Roboto Condensed"/>
                <a:sym typeface="Roboto Condensed"/>
              </a:defRPr>
            </a:lvl7pPr>
            <a:lvl8pPr lvl="7" algn="r">
              <a:buNone/>
              <a:defRPr sz="1600" b="1">
                <a:solidFill>
                  <a:schemeClr val="lt1"/>
                </a:solidFill>
                <a:latin typeface="Roboto Condensed"/>
                <a:ea typeface="Roboto Condensed"/>
                <a:cs typeface="Roboto Condensed"/>
                <a:sym typeface="Roboto Condensed"/>
              </a:defRPr>
            </a:lvl8pPr>
            <a:lvl9pPr lvl="8" algn="r">
              <a:buNone/>
              <a:defRPr sz="1600" b="1">
                <a:solidFill>
                  <a:schemeClr val="lt1"/>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3" r:id="rId1"/>
    <p:sldLayoutId id="2147483658" r:id="rId2"/>
    <p:sldLayoutId id="2147483663" r:id="rId3"/>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1085700" y="1769800"/>
            <a:ext cx="8176800" cy="41940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lvl="0" algn="r">
              <a:buNone/>
              <a:defRPr sz="1600" b="1">
                <a:solidFill>
                  <a:schemeClr val="lt1"/>
                </a:solidFill>
                <a:latin typeface="Roboto Condensed"/>
                <a:ea typeface="Roboto Condensed"/>
                <a:cs typeface="Roboto Condensed"/>
                <a:sym typeface="Roboto Condensed"/>
              </a:defRPr>
            </a:lvl1pPr>
            <a:lvl2pPr lvl="1" algn="r">
              <a:buNone/>
              <a:defRPr sz="1600" b="1">
                <a:solidFill>
                  <a:schemeClr val="lt1"/>
                </a:solidFill>
                <a:latin typeface="Roboto Condensed"/>
                <a:ea typeface="Roboto Condensed"/>
                <a:cs typeface="Roboto Condensed"/>
                <a:sym typeface="Roboto Condensed"/>
              </a:defRPr>
            </a:lvl2pPr>
            <a:lvl3pPr lvl="2" algn="r">
              <a:buNone/>
              <a:defRPr sz="1600" b="1">
                <a:solidFill>
                  <a:schemeClr val="lt1"/>
                </a:solidFill>
                <a:latin typeface="Roboto Condensed"/>
                <a:ea typeface="Roboto Condensed"/>
                <a:cs typeface="Roboto Condensed"/>
                <a:sym typeface="Roboto Condensed"/>
              </a:defRPr>
            </a:lvl3pPr>
            <a:lvl4pPr lvl="3" algn="r">
              <a:buNone/>
              <a:defRPr sz="1600" b="1">
                <a:solidFill>
                  <a:schemeClr val="lt1"/>
                </a:solidFill>
                <a:latin typeface="Roboto Condensed"/>
                <a:ea typeface="Roboto Condensed"/>
                <a:cs typeface="Roboto Condensed"/>
                <a:sym typeface="Roboto Condensed"/>
              </a:defRPr>
            </a:lvl4pPr>
            <a:lvl5pPr lvl="4" algn="r">
              <a:buNone/>
              <a:defRPr sz="1600" b="1">
                <a:solidFill>
                  <a:schemeClr val="lt1"/>
                </a:solidFill>
                <a:latin typeface="Roboto Condensed"/>
                <a:ea typeface="Roboto Condensed"/>
                <a:cs typeface="Roboto Condensed"/>
                <a:sym typeface="Roboto Condensed"/>
              </a:defRPr>
            </a:lvl5pPr>
            <a:lvl6pPr lvl="5" algn="r">
              <a:buNone/>
              <a:defRPr sz="1600" b="1">
                <a:solidFill>
                  <a:schemeClr val="lt1"/>
                </a:solidFill>
                <a:latin typeface="Roboto Condensed"/>
                <a:ea typeface="Roboto Condensed"/>
                <a:cs typeface="Roboto Condensed"/>
                <a:sym typeface="Roboto Condensed"/>
              </a:defRPr>
            </a:lvl6pPr>
            <a:lvl7pPr lvl="6" algn="r">
              <a:buNone/>
              <a:defRPr sz="1600" b="1">
                <a:solidFill>
                  <a:schemeClr val="lt1"/>
                </a:solidFill>
                <a:latin typeface="Roboto Condensed"/>
                <a:ea typeface="Roboto Condensed"/>
                <a:cs typeface="Roboto Condensed"/>
                <a:sym typeface="Roboto Condensed"/>
              </a:defRPr>
            </a:lvl7pPr>
            <a:lvl8pPr lvl="7" algn="r">
              <a:buNone/>
              <a:defRPr sz="1600" b="1">
                <a:solidFill>
                  <a:schemeClr val="lt1"/>
                </a:solidFill>
                <a:latin typeface="Roboto Condensed"/>
                <a:ea typeface="Roboto Condensed"/>
                <a:cs typeface="Roboto Condensed"/>
                <a:sym typeface="Roboto Condensed"/>
              </a:defRPr>
            </a:lvl8pPr>
            <a:lvl9pPr lvl="8" algn="r">
              <a:buNone/>
              <a:defRPr sz="1600" b="1">
                <a:solidFill>
                  <a:schemeClr val="lt1"/>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4618106"/>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piyush@cndindia.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286603" y="1274998"/>
            <a:ext cx="10849970" cy="3886983"/>
          </a:xfrm>
          <a:prstGeom prst="rect">
            <a:avLst/>
          </a:prstGeom>
        </p:spPr>
        <p:txBody>
          <a:bodyPr spcFirstLastPara="1" wrap="square" lIns="119980" tIns="119980" rIns="119980" bIns="119980" anchor="b" anchorCtr="0">
            <a:noAutofit/>
          </a:bodyPr>
          <a:lstStyle/>
          <a:p>
            <a:pPr algn="ctr"/>
            <a:r>
              <a:rPr lang="en-IN" sz="5715" dirty="0" smtClean="0"/>
              <a:t>IMPACT OF GST NOTICES ON INCOME TAX</a:t>
            </a:r>
            <a:br>
              <a:rPr lang="en-IN" sz="5715" dirty="0" smtClean="0"/>
            </a:br>
            <a:r>
              <a:rPr lang="en-IN" sz="5715" dirty="0" smtClean="0"/>
              <a:t/>
            </a:r>
            <a:br>
              <a:rPr lang="en-IN" sz="5715" dirty="0" smtClean="0"/>
            </a:br>
            <a:r>
              <a:rPr lang="en-IN" sz="5715" dirty="0" smtClean="0"/>
              <a:t>    [An </a:t>
            </a:r>
            <a:r>
              <a:rPr lang="en-IN" sz="5715" dirty="0"/>
              <a:t>Overview]</a:t>
            </a:r>
            <a:br>
              <a:rPr lang="en-IN" sz="5715" dirty="0"/>
            </a:br>
            <a:endParaRPr sz="4286" dirty="0"/>
          </a:p>
        </p:txBody>
      </p:sp>
    </p:spTree>
    <p:extLst>
      <p:ext uri="{BB962C8B-B14F-4D97-AF65-F5344CB8AC3E}">
        <p14:creationId xmlns:p14="http://schemas.microsoft.com/office/powerpoint/2010/main" val="2738799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a typeface="Cambria" panose="02040503050406030204" pitchFamily="18" charset="0"/>
              </a:rPr>
              <a:t>Section 271 AAD of Income Tax Act</a:t>
            </a:r>
            <a:endParaRPr lang="en-IN" dirty="0"/>
          </a:p>
        </p:txBody>
      </p:sp>
      <p:sp>
        <p:nvSpPr>
          <p:cNvPr id="3" name="Rounded Rectangle 2"/>
          <p:cNvSpPr/>
          <p:nvPr/>
        </p:nvSpPr>
        <p:spPr>
          <a:xfrm>
            <a:off x="202799" y="773470"/>
            <a:ext cx="11640858" cy="646986"/>
          </a:xfrm>
          <a:prstGeom prst="roundRect">
            <a:avLst/>
          </a:prstGeom>
          <a:ln w="28575">
            <a:solidFill>
              <a:schemeClr val="accent1"/>
            </a:solidFill>
          </a:ln>
        </p:spPr>
        <p:txBody>
          <a:bodyPr wrap="square">
            <a:spAutoFit/>
          </a:bodyPr>
          <a:lstStyle/>
          <a:p>
            <a:pPr lvl="0" algn="ctr"/>
            <a:r>
              <a:rPr lang="en-US" sz="3200" b="1" dirty="0">
                <a:solidFill>
                  <a:schemeClr val="accent5"/>
                </a:solidFill>
                <a:latin typeface="Calibri" panose="020F0502020204030204" pitchFamily="34" charset="0"/>
                <a:cs typeface="Calibri" panose="020F0502020204030204" pitchFamily="34" charset="0"/>
              </a:rPr>
              <a:t> Penalty for false entry, fake invoices etc. in books of account</a:t>
            </a:r>
            <a:endParaRPr lang="en-US" sz="3200" b="1" dirty="0">
              <a:solidFill>
                <a:schemeClr val="accent5"/>
              </a:solidFill>
              <a:latin typeface="Calibri" panose="020F0502020204030204" pitchFamily="34" charset="0"/>
              <a:ea typeface="Cambria" panose="02040503050406030204" pitchFamily="18" charset="0"/>
              <a:cs typeface="Calibri" panose="020F0502020204030204" pitchFamily="34" charset="0"/>
            </a:endParaRPr>
          </a:p>
        </p:txBody>
      </p:sp>
      <p:sp>
        <p:nvSpPr>
          <p:cNvPr id="4" name="Oval 3"/>
          <p:cNvSpPr/>
          <p:nvPr/>
        </p:nvSpPr>
        <p:spPr>
          <a:xfrm>
            <a:off x="3229428" y="1496214"/>
            <a:ext cx="5805714" cy="1059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4114799" y="1552483"/>
            <a:ext cx="4034971"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If any assessing officer finds</a:t>
            </a:r>
            <a:endParaRPr lang="en-IN" sz="2800" dirty="0">
              <a:solidFill>
                <a:schemeClr val="bg1"/>
              </a:solidFill>
              <a:latin typeface="Calibri" panose="020F0502020204030204" pitchFamily="34" charset="0"/>
              <a:cs typeface="Calibri" panose="020F0502020204030204" pitchFamily="34" charset="0"/>
            </a:endParaRPr>
          </a:p>
        </p:txBody>
      </p:sp>
      <p:cxnSp>
        <p:nvCxnSpPr>
          <p:cNvPr id="11" name="Straight Arrow Connector 10"/>
          <p:cNvCxnSpPr/>
          <p:nvPr/>
        </p:nvCxnSpPr>
        <p:spPr>
          <a:xfrm flipH="1">
            <a:off x="3461457" y="2490209"/>
            <a:ext cx="478971" cy="580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269412" y="2478851"/>
            <a:ext cx="645885" cy="603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97082" y="3095250"/>
            <a:ext cx="2953858" cy="1287943"/>
            <a:chOff x="986571" y="3122574"/>
            <a:chExt cx="2953858" cy="1287943"/>
          </a:xfrm>
        </p:grpSpPr>
        <p:sp>
          <p:nvSpPr>
            <p:cNvPr id="14" name="Rectangle 13"/>
            <p:cNvSpPr/>
            <p:nvPr/>
          </p:nvSpPr>
          <p:spPr>
            <a:xfrm>
              <a:off x="986571" y="3122574"/>
              <a:ext cx="2953858" cy="128794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IN"/>
            </a:p>
          </p:txBody>
        </p:sp>
        <p:sp>
          <p:nvSpPr>
            <p:cNvPr id="18" name="TextBox 17"/>
            <p:cNvSpPr txBox="1"/>
            <p:nvPr/>
          </p:nvSpPr>
          <p:spPr>
            <a:xfrm>
              <a:off x="1074057" y="3168895"/>
              <a:ext cx="2626885"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a) A false </a:t>
              </a:r>
              <a:r>
                <a:rPr lang="en-US" sz="2000" b="1" dirty="0" smtClean="0">
                  <a:latin typeface="Calibri" panose="020F0502020204030204" pitchFamily="34" charset="0"/>
                  <a:cs typeface="Calibri" panose="020F0502020204030204" pitchFamily="34" charset="0"/>
                </a:rPr>
                <a:t>entry</a:t>
              </a:r>
              <a:endParaRPr lang="en-IN" sz="2000" b="1" dirty="0">
                <a:latin typeface="Calibri" panose="020F0502020204030204" pitchFamily="34" charset="0"/>
                <a:cs typeface="Calibri" panose="020F0502020204030204" pitchFamily="34" charset="0"/>
              </a:endParaRPr>
            </a:p>
          </p:txBody>
        </p:sp>
      </p:grpSp>
      <p:grpSp>
        <p:nvGrpSpPr>
          <p:cNvPr id="27" name="Group 26"/>
          <p:cNvGrpSpPr/>
          <p:nvPr/>
        </p:nvGrpSpPr>
        <p:grpSpPr>
          <a:xfrm>
            <a:off x="8879113" y="3122574"/>
            <a:ext cx="2968172" cy="1328381"/>
            <a:chOff x="8269412" y="3122574"/>
            <a:chExt cx="2968172" cy="1328381"/>
          </a:xfrm>
        </p:grpSpPr>
        <p:sp>
          <p:nvSpPr>
            <p:cNvPr id="16" name="Rectangle 15"/>
            <p:cNvSpPr/>
            <p:nvPr/>
          </p:nvSpPr>
          <p:spPr>
            <a:xfrm>
              <a:off x="8269412" y="3122574"/>
              <a:ext cx="2968172" cy="128794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IN"/>
            </a:p>
          </p:txBody>
        </p:sp>
        <p:sp>
          <p:nvSpPr>
            <p:cNvPr id="20" name="TextBox 19"/>
            <p:cNvSpPr txBox="1"/>
            <p:nvPr/>
          </p:nvSpPr>
          <p:spPr>
            <a:xfrm>
              <a:off x="8425441" y="3127516"/>
              <a:ext cx="2797529" cy="1323439"/>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b) An omission of any entry which is relevant for computation of total income of an </a:t>
              </a:r>
              <a:r>
                <a:rPr lang="en-US" sz="2000" b="1" dirty="0" err="1">
                  <a:latin typeface="Calibri" panose="020F0502020204030204" pitchFamily="34" charset="0"/>
                  <a:cs typeface="Calibri" panose="020F0502020204030204" pitchFamily="34" charset="0"/>
                </a:rPr>
                <a:t>assessee</a:t>
              </a:r>
              <a:r>
                <a:rPr lang="en-US" sz="2000" b="1" dirty="0">
                  <a:latin typeface="Calibri" panose="020F0502020204030204" pitchFamily="34" charset="0"/>
                  <a:cs typeface="Calibri" panose="020F0502020204030204" pitchFamily="34" charset="0"/>
                </a:rPr>
                <a:t>.</a:t>
              </a:r>
              <a:r>
                <a:rPr lang="en-US" dirty="0"/>
                <a:t> </a:t>
              </a:r>
              <a:endParaRPr lang="en-IN" dirty="0"/>
            </a:p>
          </p:txBody>
        </p:sp>
      </p:grpSp>
      <p:cxnSp>
        <p:nvCxnSpPr>
          <p:cNvPr id="21" name="Straight Arrow Connector 20"/>
          <p:cNvCxnSpPr/>
          <p:nvPr/>
        </p:nvCxnSpPr>
        <p:spPr>
          <a:xfrm>
            <a:off x="2072014" y="4528620"/>
            <a:ext cx="921658" cy="863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9336381" y="4491581"/>
            <a:ext cx="765730" cy="971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35199" y="5452235"/>
            <a:ext cx="8128000"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3662055" y="5544150"/>
            <a:ext cx="5903686" cy="1200329"/>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He may direct the </a:t>
            </a:r>
            <a:r>
              <a:rPr lang="en-US" sz="2400" dirty="0" err="1">
                <a:solidFill>
                  <a:schemeClr val="bg1"/>
                </a:solidFill>
                <a:latin typeface="Calibri" panose="020F0502020204030204" pitchFamily="34" charset="0"/>
                <a:cs typeface="Calibri" panose="020F0502020204030204" pitchFamily="34" charset="0"/>
              </a:rPr>
              <a:t>assessee</a:t>
            </a:r>
            <a:r>
              <a:rPr lang="en-US" sz="2400" dirty="0">
                <a:solidFill>
                  <a:schemeClr val="bg1"/>
                </a:solidFill>
                <a:latin typeface="Calibri" panose="020F0502020204030204" pitchFamily="34" charset="0"/>
                <a:cs typeface="Calibri" panose="020F0502020204030204" pitchFamily="34" charset="0"/>
              </a:rPr>
              <a:t> to pay a penalty of an amount equal to sum of such false or omitted entries.</a:t>
            </a:r>
            <a:endParaRPr lang="en-IN" sz="2400" dirty="0">
              <a:solidFill>
                <a:schemeClr val="bg1"/>
              </a:solidFill>
              <a:latin typeface="Calibri" panose="020F0502020204030204" pitchFamily="34" charset="0"/>
              <a:cs typeface="Calibri" panose="020F0502020204030204" pitchFamily="34" charset="0"/>
            </a:endParaRPr>
          </a:p>
        </p:txBody>
      </p:sp>
      <p:pic>
        <p:nvPicPr>
          <p:cNvPr id="28" name="Picture 2" descr="CBDT directs Income Tax Officers to impose Penalty u/s 271AAD for False  Entry in Books of Accou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428" y="2861250"/>
            <a:ext cx="4481417" cy="233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45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Cambria" panose="02040503050406030204" pitchFamily="18" charset="0"/>
              </a:rPr>
              <a:t>Section 271 AAD of Income Tax Act</a:t>
            </a:r>
            <a:endParaRPr lang="en-US" dirty="0"/>
          </a:p>
        </p:txBody>
      </p:sp>
      <p:graphicFrame>
        <p:nvGraphicFramePr>
          <p:cNvPr id="4" name="Diagram 3"/>
          <p:cNvGraphicFramePr/>
          <p:nvPr>
            <p:extLst>
              <p:ext uri="{D42A27DB-BD31-4B8C-83A1-F6EECF244321}">
                <p14:modId xmlns:p14="http://schemas.microsoft.com/office/powerpoint/2010/main" val="4107253322"/>
              </p:ext>
            </p:extLst>
          </p:nvPr>
        </p:nvGraphicFramePr>
        <p:xfrm>
          <a:off x="729802" y="1843313"/>
          <a:ext cx="10838311" cy="4630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43430" y="798286"/>
            <a:ext cx="9782628" cy="870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1175657" y="943429"/>
            <a:ext cx="9260114"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The false entry here means the following:</a:t>
            </a:r>
            <a:endParaRPr lang="en-IN"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3064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Cambria" panose="02040503050406030204" pitchFamily="18" charset="0"/>
              </a:rPr>
              <a:t>Section 271 AAD of Income Tax Act</a:t>
            </a:r>
            <a:endParaRPr lang="en-IN" dirty="0"/>
          </a:p>
        </p:txBody>
      </p:sp>
      <p:sp>
        <p:nvSpPr>
          <p:cNvPr id="5" name="Rectangle 4"/>
          <p:cNvSpPr/>
          <p:nvPr/>
        </p:nvSpPr>
        <p:spPr>
          <a:xfrm>
            <a:off x="0" y="715361"/>
            <a:ext cx="12067503" cy="1261884"/>
          </a:xfrm>
          <a:prstGeom prst="rect">
            <a:avLst/>
          </a:prstGeom>
        </p:spPr>
        <p:txBody>
          <a:bodyPr wrap="square">
            <a:spAutoFit/>
          </a:bodyPr>
          <a:lstStyle/>
          <a:p>
            <a:pPr lvl="0" algn="ctr"/>
            <a:r>
              <a:rPr lang="en-US" sz="2400" dirty="0">
                <a:latin typeface="Calibri" panose="020F0502020204030204" pitchFamily="34" charset="0"/>
                <a:cs typeface="Calibri" panose="020F0502020204030204" pitchFamily="34" charset="0"/>
              </a:rPr>
              <a:t>On a plain reading of this section (supra), it is very clear that the penalty is imposed on 2 different persons as stated below;</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endParaRPr lang="en-IN" sz="2800" dirty="0">
              <a:latin typeface="Calibri" panose="020F0502020204030204" pitchFamily="34" charset="0"/>
              <a:ea typeface="Cambria" panose="02040503050406030204" pitchFamily="18" charset="0"/>
              <a:cs typeface="Calibri" panose="020F0502020204030204" pitchFamily="34" charset="0"/>
            </a:endParaRPr>
          </a:p>
        </p:txBody>
      </p:sp>
      <p:sp>
        <p:nvSpPr>
          <p:cNvPr id="10" name="Rounded Rectangle 9"/>
          <p:cNvSpPr/>
          <p:nvPr/>
        </p:nvSpPr>
        <p:spPr>
          <a:xfrm>
            <a:off x="126865" y="746699"/>
            <a:ext cx="11813772" cy="8534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IN" sz="1800" dirty="0">
              <a:solidFill>
                <a:srgbClr val="100A0D"/>
              </a:solidFill>
              <a:latin typeface="Calibri" panose="020F0502020204030204" pitchFamily="34" charset="0"/>
              <a:ea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51" y="1662789"/>
            <a:ext cx="10668000" cy="3477578"/>
          </a:xfrm>
          <a:prstGeom prst="rect">
            <a:avLst/>
          </a:prstGeom>
        </p:spPr>
      </p:pic>
      <p:sp>
        <p:nvSpPr>
          <p:cNvPr id="7" name="Round Diagonal Corner Rectangle 6"/>
          <p:cNvSpPr/>
          <p:nvPr/>
        </p:nvSpPr>
        <p:spPr>
          <a:xfrm>
            <a:off x="341085" y="5140367"/>
            <a:ext cx="11026666" cy="11611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370397" y="5243733"/>
            <a:ext cx="9405257" cy="1323439"/>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Penalty equivalent to a sum equal to the aggregate amount of such false entry or omitted entry is levied.</a:t>
            </a:r>
            <a:r>
              <a:rPr lang="en-US" sz="2400" b="1" dirty="0">
                <a:solidFill>
                  <a:schemeClr val="bg1"/>
                </a:solidFill>
              </a:rPr>
              <a:t/>
            </a:r>
            <a:br>
              <a:rPr lang="en-US" sz="2400" b="1" dirty="0">
                <a:solidFill>
                  <a:schemeClr val="bg1"/>
                </a:solidFill>
              </a:rPr>
            </a:br>
            <a:endParaRPr lang="en-IN" sz="2400" b="1" dirty="0">
              <a:solidFill>
                <a:schemeClr val="bg1"/>
              </a:solidFill>
            </a:endParaRPr>
          </a:p>
        </p:txBody>
      </p:sp>
    </p:spTree>
    <p:extLst>
      <p:ext uri="{BB962C8B-B14F-4D97-AF65-F5344CB8AC3E}">
        <p14:creationId xmlns:p14="http://schemas.microsoft.com/office/powerpoint/2010/main" val="30918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Cambria" panose="02040503050406030204" pitchFamily="18" charset="0"/>
              </a:rPr>
              <a:t>Section </a:t>
            </a:r>
            <a:r>
              <a:rPr lang="en-US" dirty="0" smtClean="0">
                <a:solidFill>
                  <a:schemeClr val="bg1"/>
                </a:solidFill>
                <a:ea typeface="Cambria" panose="02040503050406030204" pitchFamily="18" charset="0"/>
              </a:rPr>
              <a:t>276C </a:t>
            </a:r>
            <a:r>
              <a:rPr lang="en-US" dirty="0">
                <a:solidFill>
                  <a:schemeClr val="bg1"/>
                </a:solidFill>
                <a:ea typeface="Cambria" panose="02040503050406030204" pitchFamily="18" charset="0"/>
              </a:rPr>
              <a:t>of Income Tax Act</a:t>
            </a:r>
            <a:endParaRPr lang="en-IN" dirty="0"/>
          </a:p>
        </p:txBody>
      </p:sp>
      <p:sp>
        <p:nvSpPr>
          <p:cNvPr id="4" name="Rounded Rectangle 3"/>
          <p:cNvSpPr/>
          <p:nvPr/>
        </p:nvSpPr>
        <p:spPr>
          <a:xfrm>
            <a:off x="181537" y="776912"/>
            <a:ext cx="11487949" cy="4720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Tx/>
              <a:buFont typeface="Arial" panose="020B0604020202020204" pitchFamily="34" charset="0"/>
              <a:buChar char="•"/>
            </a:pPr>
            <a:endParaRPr lang="en-IN" sz="1800" b="1" dirty="0">
              <a:solidFill>
                <a:srgbClr val="100A0D"/>
              </a:solidFill>
              <a:latin typeface="Calibri" panose="020F0502020204030204" pitchFamily="34" charset="0"/>
              <a:ea typeface="Cambria" panose="02040503050406030204" pitchFamily="18" charset="0"/>
              <a:cs typeface="Calibri" panose="020F0502020204030204" pitchFamily="34" charset="0"/>
            </a:endParaRPr>
          </a:p>
        </p:txBody>
      </p:sp>
      <p:sp>
        <p:nvSpPr>
          <p:cNvPr id="5" name="Rectangle 4"/>
          <p:cNvSpPr/>
          <p:nvPr/>
        </p:nvSpPr>
        <p:spPr>
          <a:xfrm>
            <a:off x="3189731" y="752992"/>
            <a:ext cx="5041765" cy="523220"/>
          </a:xfrm>
          <a:prstGeom prst="rect">
            <a:avLst/>
          </a:prstGeom>
        </p:spPr>
        <p:txBody>
          <a:bodyPr wrap="none">
            <a:spAutoFit/>
          </a:bodyPr>
          <a:lstStyle/>
          <a:p>
            <a:r>
              <a:rPr lang="en-US" sz="2800" b="1" dirty="0" err="1" smtClean="0">
                <a:solidFill>
                  <a:schemeClr val="accent5"/>
                </a:solidFill>
                <a:latin typeface="Calibri" panose="020F0502020204030204" pitchFamily="34" charset="0"/>
                <a:cs typeface="Calibri" panose="020F0502020204030204" pitchFamily="34" charset="0"/>
              </a:rPr>
              <a:t>Wilful</a:t>
            </a:r>
            <a:r>
              <a:rPr lang="en-US" sz="2800" b="1" dirty="0" smtClean="0">
                <a:solidFill>
                  <a:schemeClr val="accent5"/>
                </a:solidFill>
                <a:latin typeface="Calibri" panose="020F0502020204030204" pitchFamily="34" charset="0"/>
                <a:cs typeface="Calibri" panose="020F0502020204030204" pitchFamily="34" charset="0"/>
              </a:rPr>
              <a:t> attempt to evade tax, etc.</a:t>
            </a:r>
            <a:endParaRPr lang="en-IN" sz="2800" b="1" dirty="0">
              <a:solidFill>
                <a:schemeClr val="accent5"/>
              </a:solidFill>
              <a:latin typeface="Calibri" panose="020F0502020204030204" pitchFamily="34" charset="0"/>
              <a:cs typeface="Calibri" panose="020F0502020204030204" pitchFamily="34" charset="0"/>
            </a:endParaRPr>
          </a:p>
        </p:txBody>
      </p:sp>
      <p:cxnSp>
        <p:nvCxnSpPr>
          <p:cNvPr id="10" name="Straight Arrow Connector 9"/>
          <p:cNvCxnSpPr/>
          <p:nvPr/>
        </p:nvCxnSpPr>
        <p:spPr>
          <a:xfrm flipH="1">
            <a:off x="4049076" y="1381057"/>
            <a:ext cx="440576" cy="198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62570" y="1386953"/>
            <a:ext cx="436727" cy="231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lowchart: Decision 14"/>
          <p:cNvSpPr/>
          <p:nvPr/>
        </p:nvSpPr>
        <p:spPr>
          <a:xfrm>
            <a:off x="1576158" y="1514069"/>
            <a:ext cx="3416248" cy="143614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2277839" y="1600495"/>
            <a:ext cx="2124172" cy="1477328"/>
          </a:xfrm>
          <a:prstGeom prst="rect">
            <a:avLst/>
          </a:prstGeom>
          <a:noFill/>
        </p:spPr>
        <p:txBody>
          <a:bodyPr wrap="square" rtlCol="0">
            <a:spAutoFit/>
          </a:bodyPr>
          <a:lstStyle/>
          <a:p>
            <a:pPr algn="ctr"/>
            <a:r>
              <a:rPr lang="en-IN" sz="1800" b="1" dirty="0" smtClean="0">
                <a:solidFill>
                  <a:schemeClr val="bg1"/>
                </a:solidFill>
                <a:latin typeface="Calibri" panose="020F0502020204030204" pitchFamily="34" charset="0"/>
                <a:cs typeface="Calibri" panose="020F0502020204030204" pitchFamily="34" charset="0"/>
              </a:rPr>
              <a:t>276C(1)</a:t>
            </a:r>
          </a:p>
          <a:p>
            <a:pPr algn="ctr"/>
            <a:r>
              <a:rPr lang="en-IN" sz="1800" b="1" dirty="0" smtClean="0">
                <a:solidFill>
                  <a:schemeClr val="bg1"/>
                </a:solidFill>
                <a:latin typeface="Calibri" panose="020F0502020204030204" pitchFamily="34" charset="0"/>
                <a:cs typeface="Calibri" panose="020F0502020204030204" pitchFamily="34" charset="0"/>
              </a:rPr>
              <a:t>Wilful </a:t>
            </a:r>
            <a:r>
              <a:rPr lang="en-IN" sz="1800" b="1" dirty="0">
                <a:solidFill>
                  <a:schemeClr val="bg1"/>
                </a:solidFill>
                <a:latin typeface="Calibri" panose="020F0502020204030204" pitchFamily="34" charset="0"/>
                <a:cs typeface="Calibri" panose="020F0502020204030204" pitchFamily="34" charset="0"/>
              </a:rPr>
              <a:t>attempt to evade tax, penalty or interest</a:t>
            </a:r>
          </a:p>
          <a:p>
            <a:pPr algn="ctr"/>
            <a:endParaRPr lang="en-IN" sz="1800" b="1" dirty="0">
              <a:solidFill>
                <a:schemeClr val="bg1"/>
              </a:solidFill>
              <a:latin typeface="Calibri" panose="020F0502020204030204" pitchFamily="34" charset="0"/>
              <a:cs typeface="Calibri" panose="020F0502020204030204" pitchFamily="34" charset="0"/>
            </a:endParaRPr>
          </a:p>
        </p:txBody>
      </p:sp>
      <p:cxnSp>
        <p:nvCxnSpPr>
          <p:cNvPr id="26" name="Straight Arrow Connector 25"/>
          <p:cNvCxnSpPr/>
          <p:nvPr/>
        </p:nvCxnSpPr>
        <p:spPr>
          <a:xfrm flipH="1">
            <a:off x="2071786" y="2743200"/>
            <a:ext cx="439402" cy="600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875964" y="2738607"/>
            <a:ext cx="319994" cy="627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86896" y="3425588"/>
            <a:ext cx="1950507" cy="8274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ounded Rectangle 38"/>
          <p:cNvSpPr/>
          <p:nvPr/>
        </p:nvSpPr>
        <p:spPr>
          <a:xfrm>
            <a:off x="3086916" y="3425588"/>
            <a:ext cx="1950507" cy="8274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p:cNvSpPr txBox="1"/>
          <p:nvPr/>
        </p:nvSpPr>
        <p:spPr>
          <a:xfrm>
            <a:off x="2784080" y="3340913"/>
            <a:ext cx="2497604" cy="1015663"/>
          </a:xfrm>
          <a:prstGeom prst="rect">
            <a:avLst/>
          </a:prstGeom>
          <a:noFill/>
        </p:spPr>
        <p:txBody>
          <a:bodyPr wrap="square" rtlCol="0">
            <a:spAutoFit/>
          </a:bodyPr>
          <a:lstStyle/>
          <a:p>
            <a:pPr algn="ctr"/>
            <a:r>
              <a:rPr lang="en-IN" sz="2000" dirty="0" smtClean="0">
                <a:solidFill>
                  <a:schemeClr val="bg2">
                    <a:lumMod val="50000"/>
                  </a:schemeClr>
                </a:solidFill>
                <a:latin typeface="Calibri" panose="020F0502020204030204" pitchFamily="34" charset="0"/>
                <a:cs typeface="Calibri" panose="020F0502020204030204" pitchFamily="34" charset="0"/>
              </a:rPr>
              <a:t>Amount of Tax evasion sought</a:t>
            </a:r>
          </a:p>
          <a:p>
            <a:pPr algn="ctr"/>
            <a:r>
              <a:rPr lang="en-IN" sz="2000" b="1" dirty="0" smtClean="0">
                <a:solidFill>
                  <a:schemeClr val="bg2">
                    <a:lumMod val="50000"/>
                  </a:schemeClr>
                </a:solidFill>
                <a:latin typeface="Calibri" panose="020F0502020204030204" pitchFamily="34" charset="0"/>
                <a:cs typeface="Calibri" panose="020F0502020204030204" pitchFamily="34" charset="0"/>
              </a:rPr>
              <a:t>&gt;25 Lakhs</a:t>
            </a:r>
            <a:endParaRPr lang="en-IN" sz="2000" b="1" dirty="0">
              <a:solidFill>
                <a:schemeClr val="bg2">
                  <a:lumMod val="50000"/>
                </a:schemeClr>
              </a:solidFill>
              <a:latin typeface="Calibri" panose="020F0502020204030204" pitchFamily="34" charset="0"/>
              <a:cs typeface="Calibri" panose="020F0502020204030204" pitchFamily="34" charset="0"/>
            </a:endParaRPr>
          </a:p>
        </p:txBody>
      </p:sp>
      <p:sp>
        <p:nvSpPr>
          <p:cNvPr id="41" name="TextBox 40"/>
          <p:cNvSpPr txBox="1"/>
          <p:nvPr/>
        </p:nvSpPr>
        <p:spPr>
          <a:xfrm>
            <a:off x="290601" y="3340913"/>
            <a:ext cx="2400910" cy="1015663"/>
          </a:xfrm>
          <a:prstGeom prst="rect">
            <a:avLst/>
          </a:prstGeom>
          <a:noFill/>
        </p:spPr>
        <p:txBody>
          <a:bodyPr wrap="square" rtlCol="0">
            <a:spAutoFit/>
          </a:bodyPr>
          <a:lstStyle/>
          <a:p>
            <a:pPr algn="ctr"/>
            <a:r>
              <a:rPr lang="en-IN" sz="2000" dirty="0" smtClean="0">
                <a:solidFill>
                  <a:schemeClr val="bg2">
                    <a:lumMod val="50000"/>
                  </a:schemeClr>
                </a:solidFill>
                <a:latin typeface="Calibri" panose="020F0502020204030204" pitchFamily="34" charset="0"/>
                <a:cs typeface="Calibri" panose="020F0502020204030204" pitchFamily="34" charset="0"/>
              </a:rPr>
              <a:t>Amount of Tax evasion sought</a:t>
            </a:r>
          </a:p>
          <a:p>
            <a:pPr algn="ctr"/>
            <a:r>
              <a:rPr lang="en-IN" sz="2000" b="1" dirty="0" smtClean="0">
                <a:solidFill>
                  <a:schemeClr val="bg2">
                    <a:lumMod val="50000"/>
                  </a:schemeClr>
                </a:solidFill>
                <a:latin typeface="Calibri" panose="020F0502020204030204" pitchFamily="34" charset="0"/>
                <a:cs typeface="Calibri" panose="020F0502020204030204" pitchFamily="34" charset="0"/>
              </a:rPr>
              <a:t>&lt;=25 Lakhs</a:t>
            </a:r>
            <a:endParaRPr lang="en-IN" sz="2000" b="1" dirty="0">
              <a:solidFill>
                <a:schemeClr val="bg2">
                  <a:lumMod val="50000"/>
                </a:schemeClr>
              </a:solidFill>
              <a:latin typeface="Calibri" panose="020F0502020204030204" pitchFamily="34" charset="0"/>
              <a:cs typeface="Calibri" panose="020F0502020204030204" pitchFamily="34" charset="0"/>
            </a:endParaRPr>
          </a:p>
        </p:txBody>
      </p:sp>
      <p:cxnSp>
        <p:nvCxnSpPr>
          <p:cNvPr id="43" name="Straight Arrow Connector 42"/>
          <p:cNvCxnSpPr/>
          <p:nvPr/>
        </p:nvCxnSpPr>
        <p:spPr>
          <a:xfrm>
            <a:off x="1454737" y="4323217"/>
            <a:ext cx="5573" cy="426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063734" y="4325491"/>
            <a:ext cx="5573" cy="426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Vertical Scroll 44"/>
          <p:cNvSpPr/>
          <p:nvPr/>
        </p:nvSpPr>
        <p:spPr>
          <a:xfrm>
            <a:off x="25182" y="4783518"/>
            <a:ext cx="3179929" cy="151179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290601" y="4934234"/>
            <a:ext cx="2571533" cy="1261884"/>
          </a:xfrm>
          <a:prstGeom prst="rect">
            <a:avLst/>
          </a:prstGeom>
          <a:noFill/>
        </p:spPr>
        <p:txBody>
          <a:bodyPr wrap="square" rtlCol="0">
            <a:spAutoFit/>
          </a:bodyPr>
          <a:lstStyle/>
          <a:p>
            <a:pPr algn="just"/>
            <a:r>
              <a:rPr lang="en-IN" sz="1900" b="1" dirty="0" smtClean="0">
                <a:solidFill>
                  <a:schemeClr val="bg1"/>
                </a:solidFill>
                <a:latin typeface="Calibri" panose="020F0502020204030204" pitchFamily="34" charset="0"/>
                <a:cs typeface="Calibri" panose="020F0502020204030204" pitchFamily="34" charset="0"/>
              </a:rPr>
              <a:t>Punishment of Rigorous Imprisonment</a:t>
            </a:r>
          </a:p>
          <a:p>
            <a:pPr algn="just"/>
            <a:r>
              <a:rPr lang="en-IN" sz="1900" b="1" dirty="0" smtClean="0">
                <a:solidFill>
                  <a:schemeClr val="bg1"/>
                </a:solidFill>
                <a:latin typeface="Calibri" panose="020F0502020204030204" pitchFamily="34" charset="0"/>
                <a:cs typeface="Calibri" panose="020F0502020204030204" pitchFamily="34" charset="0"/>
              </a:rPr>
              <a:t>Varying from 3 months to 2 years </a:t>
            </a:r>
            <a:endParaRPr lang="en-IN" sz="1900" b="1" dirty="0">
              <a:solidFill>
                <a:schemeClr val="bg1"/>
              </a:solidFill>
              <a:latin typeface="Calibri" panose="020F0502020204030204" pitchFamily="34" charset="0"/>
              <a:cs typeface="Calibri" panose="020F0502020204030204" pitchFamily="34" charset="0"/>
            </a:endParaRPr>
          </a:p>
        </p:txBody>
      </p:sp>
      <p:sp>
        <p:nvSpPr>
          <p:cNvPr id="46" name="Vertical Scroll 45"/>
          <p:cNvSpPr/>
          <p:nvPr/>
        </p:nvSpPr>
        <p:spPr>
          <a:xfrm>
            <a:off x="3135446" y="4744501"/>
            <a:ext cx="3179929" cy="155080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TextBox 46"/>
          <p:cNvSpPr txBox="1"/>
          <p:nvPr/>
        </p:nvSpPr>
        <p:spPr>
          <a:xfrm>
            <a:off x="3369075" y="4962714"/>
            <a:ext cx="2745121" cy="1261884"/>
          </a:xfrm>
          <a:prstGeom prst="rect">
            <a:avLst/>
          </a:prstGeom>
          <a:noFill/>
        </p:spPr>
        <p:txBody>
          <a:bodyPr wrap="square" rtlCol="0">
            <a:spAutoFit/>
          </a:bodyPr>
          <a:lstStyle/>
          <a:p>
            <a:pPr algn="just"/>
            <a:r>
              <a:rPr lang="en-IN" sz="1900" b="1" dirty="0" smtClean="0">
                <a:solidFill>
                  <a:schemeClr val="bg1"/>
                </a:solidFill>
                <a:latin typeface="Calibri" panose="020F0502020204030204" pitchFamily="34" charset="0"/>
                <a:cs typeface="Calibri" panose="020F0502020204030204" pitchFamily="34" charset="0"/>
              </a:rPr>
              <a:t>Punishment of Rigorous Imprisonment</a:t>
            </a:r>
          </a:p>
          <a:p>
            <a:pPr algn="just"/>
            <a:r>
              <a:rPr lang="en-IN" sz="1900" b="1" dirty="0" smtClean="0">
                <a:solidFill>
                  <a:schemeClr val="bg1"/>
                </a:solidFill>
                <a:latin typeface="Calibri" panose="020F0502020204030204" pitchFamily="34" charset="0"/>
                <a:cs typeface="Calibri" panose="020F0502020204030204" pitchFamily="34" charset="0"/>
              </a:rPr>
              <a:t>Varying from 6 months to 7 years along with fine</a:t>
            </a:r>
            <a:endParaRPr lang="en-IN" sz="1900" b="1" dirty="0">
              <a:solidFill>
                <a:schemeClr val="bg1"/>
              </a:solidFill>
              <a:latin typeface="Calibri" panose="020F0502020204030204" pitchFamily="34" charset="0"/>
              <a:cs typeface="Calibri" panose="020F0502020204030204" pitchFamily="34" charset="0"/>
            </a:endParaRPr>
          </a:p>
        </p:txBody>
      </p:sp>
      <p:sp>
        <p:nvSpPr>
          <p:cNvPr id="53" name="Flowchart: Decision 52"/>
          <p:cNvSpPr/>
          <p:nvPr/>
        </p:nvSpPr>
        <p:spPr>
          <a:xfrm>
            <a:off x="7025922" y="1480434"/>
            <a:ext cx="3416248" cy="143614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TextBox 53"/>
          <p:cNvSpPr txBox="1"/>
          <p:nvPr/>
        </p:nvSpPr>
        <p:spPr>
          <a:xfrm>
            <a:off x="7683750" y="1579811"/>
            <a:ext cx="2089445" cy="1323439"/>
          </a:xfrm>
          <a:prstGeom prst="rect">
            <a:avLst/>
          </a:prstGeom>
          <a:noFill/>
        </p:spPr>
        <p:txBody>
          <a:bodyPr wrap="square" rtlCol="0">
            <a:spAutoFit/>
          </a:bodyPr>
          <a:lstStyle/>
          <a:p>
            <a:pPr algn="ctr"/>
            <a:r>
              <a:rPr lang="en-IN" sz="1600" b="1" dirty="0" smtClean="0">
                <a:solidFill>
                  <a:schemeClr val="bg1"/>
                </a:solidFill>
              </a:rPr>
              <a:t>276C(2)</a:t>
            </a:r>
          </a:p>
          <a:p>
            <a:pPr algn="ctr"/>
            <a:r>
              <a:rPr lang="en-IN" sz="1600" b="1" dirty="0" smtClean="0">
                <a:solidFill>
                  <a:schemeClr val="bg1"/>
                </a:solidFill>
              </a:rPr>
              <a:t>Wilful attempt to evade the payment of tax, penalty or interest</a:t>
            </a:r>
            <a:endParaRPr lang="en-IN" sz="1600" b="1" dirty="0">
              <a:solidFill>
                <a:schemeClr val="bg1"/>
              </a:solidFill>
            </a:endParaRPr>
          </a:p>
        </p:txBody>
      </p:sp>
      <p:cxnSp>
        <p:nvCxnSpPr>
          <p:cNvPr id="56" name="Straight Arrow Connector 55"/>
          <p:cNvCxnSpPr/>
          <p:nvPr/>
        </p:nvCxnSpPr>
        <p:spPr>
          <a:xfrm>
            <a:off x="8728473" y="2979965"/>
            <a:ext cx="5573" cy="1556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Vertical Scroll 57"/>
          <p:cNvSpPr/>
          <p:nvPr/>
        </p:nvSpPr>
        <p:spPr>
          <a:xfrm>
            <a:off x="7121021" y="4599703"/>
            <a:ext cx="3179929" cy="155080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TextBox 58"/>
          <p:cNvSpPr txBox="1"/>
          <p:nvPr/>
        </p:nvSpPr>
        <p:spPr>
          <a:xfrm>
            <a:off x="7425218" y="4826576"/>
            <a:ext cx="2571533" cy="1261884"/>
          </a:xfrm>
          <a:prstGeom prst="rect">
            <a:avLst/>
          </a:prstGeom>
          <a:noFill/>
        </p:spPr>
        <p:txBody>
          <a:bodyPr wrap="square" rtlCol="0">
            <a:spAutoFit/>
          </a:bodyPr>
          <a:lstStyle/>
          <a:p>
            <a:pPr algn="just"/>
            <a:r>
              <a:rPr lang="en-IN" sz="1900" b="1" dirty="0" smtClean="0">
                <a:solidFill>
                  <a:schemeClr val="bg1"/>
                </a:solidFill>
                <a:latin typeface="Calibri" panose="020F0502020204030204" pitchFamily="34" charset="0"/>
                <a:cs typeface="Calibri" panose="020F0502020204030204" pitchFamily="34" charset="0"/>
              </a:rPr>
              <a:t>Punishment of Rigorous Imprisonment</a:t>
            </a:r>
          </a:p>
          <a:p>
            <a:pPr algn="just"/>
            <a:r>
              <a:rPr lang="en-IN" sz="1900" b="1" dirty="0" smtClean="0">
                <a:solidFill>
                  <a:schemeClr val="bg1"/>
                </a:solidFill>
                <a:latin typeface="Calibri" panose="020F0502020204030204" pitchFamily="34" charset="0"/>
                <a:cs typeface="Calibri" panose="020F0502020204030204" pitchFamily="34" charset="0"/>
              </a:rPr>
              <a:t>Varying from 3 months to 2 years </a:t>
            </a:r>
            <a:endParaRPr lang="en-IN" sz="19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781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Cambria" panose="02040503050406030204" pitchFamily="18" charset="0"/>
              </a:rPr>
              <a:t>Section 276C of Income Tax Act</a:t>
            </a:r>
            <a:endParaRPr lang="en-IN" dirty="0"/>
          </a:p>
        </p:txBody>
      </p:sp>
      <p:sp>
        <p:nvSpPr>
          <p:cNvPr id="3" name="Oval Callout 2"/>
          <p:cNvSpPr/>
          <p:nvPr/>
        </p:nvSpPr>
        <p:spPr>
          <a:xfrm>
            <a:off x="204716" y="791570"/>
            <a:ext cx="11723427" cy="5281684"/>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1933128" y="1418828"/>
            <a:ext cx="8266602" cy="830997"/>
          </a:xfrm>
          <a:prstGeom prst="rect">
            <a:avLst/>
          </a:prstGeom>
          <a:noFill/>
        </p:spPr>
        <p:txBody>
          <a:bodyPr wrap="square" rtlCol="0">
            <a:spAutoFit/>
          </a:bodyPr>
          <a:lstStyle/>
          <a:p>
            <a:pPr algn="ctr"/>
            <a:r>
              <a:rPr lang="en-IN" sz="2400" b="1" dirty="0" smtClean="0">
                <a:latin typeface="Calibri" panose="020F0502020204030204" pitchFamily="34" charset="0"/>
                <a:cs typeface="Calibri" panose="020F0502020204030204" pitchFamily="34" charset="0"/>
              </a:rPr>
              <a:t>What is </a:t>
            </a:r>
            <a:r>
              <a:rPr lang="en-US" sz="2400" b="1" dirty="0" err="1" smtClean="0">
                <a:latin typeface="Calibri" panose="020F0502020204030204" pitchFamily="34" charset="0"/>
                <a:cs typeface="Calibri" panose="020F0502020204030204" pitchFamily="34" charset="0"/>
              </a:rPr>
              <a:t>wilful</a:t>
            </a:r>
            <a:r>
              <a:rPr lang="en-US" sz="2400" b="1" dirty="0" smtClean="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attempt to evade any tax, penalty or interest </a:t>
            </a:r>
            <a:r>
              <a:rPr lang="en-US" sz="2400" b="1" dirty="0" smtClean="0">
                <a:latin typeface="Calibri" panose="020F0502020204030204" pitchFamily="34" charset="0"/>
                <a:cs typeface="Calibri" panose="020F0502020204030204" pitchFamily="34" charset="0"/>
              </a:rPr>
              <a:t>chargeable under the Act ?</a:t>
            </a:r>
            <a:endParaRPr lang="en-IN" sz="2400" b="1" dirty="0">
              <a:latin typeface="Calibri" panose="020F0502020204030204" pitchFamily="34" charset="0"/>
              <a:cs typeface="Calibri" panose="020F0502020204030204" pitchFamily="34" charset="0"/>
            </a:endParaRPr>
          </a:p>
        </p:txBody>
      </p:sp>
      <p:sp>
        <p:nvSpPr>
          <p:cNvPr id="5" name="TextBox 4"/>
          <p:cNvSpPr txBox="1"/>
          <p:nvPr/>
        </p:nvSpPr>
        <p:spPr>
          <a:xfrm>
            <a:off x="1351129" y="2249825"/>
            <a:ext cx="9689910" cy="2462213"/>
          </a:xfrm>
          <a:prstGeom prst="rect">
            <a:avLst/>
          </a:prstGeom>
          <a:noFill/>
        </p:spPr>
        <p:txBody>
          <a:bodyPr wrap="square" rtlCol="0">
            <a:spAutoFit/>
          </a:bodyPr>
          <a:lstStyle/>
          <a:p>
            <a:r>
              <a:rPr lang="en-IN" sz="2200" dirty="0" smtClean="0">
                <a:latin typeface="Calibri" panose="020F0502020204030204" pitchFamily="34" charset="0"/>
                <a:cs typeface="Calibri" panose="020F0502020204030204" pitchFamily="34" charset="0"/>
              </a:rPr>
              <a:t>Where any person:</a:t>
            </a:r>
          </a:p>
          <a:p>
            <a:pPr marL="457200" indent="-457200">
              <a:buAutoNum type="arabicParenR"/>
            </a:pPr>
            <a:r>
              <a:rPr lang="en-IN" sz="2200" b="1" dirty="0" smtClean="0">
                <a:latin typeface="Calibri" panose="020F0502020204030204" pitchFamily="34" charset="0"/>
                <a:cs typeface="Calibri" panose="020F0502020204030204" pitchFamily="34" charset="0"/>
              </a:rPr>
              <a:t>Has</a:t>
            </a:r>
            <a:r>
              <a:rPr lang="en-IN" sz="2200" dirty="0" smtClean="0">
                <a:latin typeface="Calibri" panose="020F0502020204030204" pitchFamily="34" charset="0"/>
                <a:cs typeface="Calibri" panose="020F0502020204030204" pitchFamily="34" charset="0"/>
              </a:rPr>
              <a:t> </a:t>
            </a:r>
            <a:r>
              <a:rPr lang="en-IN" sz="2200" b="1" dirty="0" smtClean="0">
                <a:latin typeface="Calibri" panose="020F0502020204030204" pitchFamily="34" charset="0"/>
                <a:cs typeface="Calibri" panose="020F0502020204030204" pitchFamily="34" charset="0"/>
              </a:rPr>
              <a:t>possession</a:t>
            </a:r>
            <a:r>
              <a:rPr lang="en-IN" sz="2200" dirty="0" smtClean="0">
                <a:latin typeface="Calibri" panose="020F0502020204030204" pitchFamily="34" charset="0"/>
                <a:cs typeface="Calibri" panose="020F0502020204030204" pitchFamily="34" charset="0"/>
              </a:rPr>
              <a:t> of </a:t>
            </a:r>
            <a:r>
              <a:rPr lang="en-US" sz="2200" dirty="0">
                <a:latin typeface="Calibri" panose="020F0502020204030204" pitchFamily="34" charset="0"/>
                <a:cs typeface="Calibri" panose="020F0502020204030204" pitchFamily="34" charset="0"/>
              </a:rPr>
              <a:t>any books of account or other </a:t>
            </a:r>
            <a:r>
              <a:rPr lang="en-US" sz="2200" dirty="0" smtClean="0">
                <a:latin typeface="Calibri" panose="020F0502020204030204" pitchFamily="34" charset="0"/>
                <a:cs typeface="Calibri" panose="020F0502020204030204" pitchFamily="34" charset="0"/>
              </a:rPr>
              <a:t>documents </a:t>
            </a:r>
            <a:r>
              <a:rPr lang="en-IN" sz="2200" dirty="0">
                <a:latin typeface="Calibri" panose="020F0502020204030204" pitchFamily="34" charset="0"/>
                <a:cs typeface="Calibri" panose="020F0502020204030204" pitchFamily="34" charset="0"/>
              </a:rPr>
              <a:t>containing a </a:t>
            </a:r>
            <a:r>
              <a:rPr lang="en-IN" sz="2200" b="1" dirty="0">
                <a:latin typeface="Calibri" panose="020F0502020204030204" pitchFamily="34" charset="0"/>
                <a:cs typeface="Calibri" panose="020F0502020204030204" pitchFamily="34" charset="0"/>
              </a:rPr>
              <a:t>false </a:t>
            </a:r>
            <a:r>
              <a:rPr lang="en-IN" sz="2200" b="1" dirty="0" smtClean="0">
                <a:latin typeface="Calibri" panose="020F0502020204030204" pitchFamily="34" charset="0"/>
                <a:cs typeface="Calibri" panose="020F0502020204030204" pitchFamily="34" charset="0"/>
              </a:rPr>
              <a:t>entry</a:t>
            </a:r>
          </a:p>
          <a:p>
            <a:pPr marL="457200" indent="-457200">
              <a:buAutoNum type="arabicParenR"/>
            </a:pPr>
            <a:r>
              <a:rPr lang="en-US" sz="2200" b="1" dirty="0">
                <a:latin typeface="Calibri" panose="020F0502020204030204" pitchFamily="34" charset="0"/>
                <a:cs typeface="Calibri" panose="020F0502020204030204" pitchFamily="34" charset="0"/>
              </a:rPr>
              <a:t>M</a:t>
            </a:r>
            <a:r>
              <a:rPr lang="en-US" sz="2200" b="1" dirty="0" smtClean="0">
                <a:latin typeface="Calibri" panose="020F0502020204030204" pitchFamily="34" charset="0"/>
                <a:cs typeface="Calibri" panose="020F0502020204030204" pitchFamily="34" charset="0"/>
              </a:rPr>
              <a:t>akes</a:t>
            </a:r>
            <a:r>
              <a:rPr lang="en-US" sz="2200" dirty="0" smtClean="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or causes to be made any </a:t>
            </a:r>
            <a:r>
              <a:rPr lang="en-US" sz="2200" b="1" dirty="0">
                <a:latin typeface="Calibri" panose="020F0502020204030204" pitchFamily="34" charset="0"/>
                <a:cs typeface="Calibri" panose="020F0502020204030204" pitchFamily="34" charset="0"/>
              </a:rPr>
              <a:t>false </a:t>
            </a:r>
            <a:r>
              <a:rPr lang="en-US" sz="2200" b="1" dirty="0" smtClean="0">
                <a:latin typeface="Calibri" panose="020F0502020204030204" pitchFamily="34" charset="0"/>
                <a:cs typeface="Calibri" panose="020F0502020204030204" pitchFamily="34" charset="0"/>
              </a:rPr>
              <a:t>entry</a:t>
            </a:r>
            <a:r>
              <a:rPr lang="en-US" sz="2200" dirty="0" smtClean="0">
                <a:latin typeface="Calibri" panose="020F0502020204030204" pitchFamily="34" charset="0"/>
                <a:cs typeface="Calibri" panose="020F0502020204030204" pitchFamily="34" charset="0"/>
              </a:rPr>
              <a:t> in such books of accounts</a:t>
            </a:r>
          </a:p>
          <a:p>
            <a:pPr marL="457200" indent="-457200">
              <a:buAutoNum type="arabicParenR"/>
            </a:pPr>
            <a:r>
              <a:rPr lang="en-US" sz="2200" b="1" dirty="0" err="1">
                <a:latin typeface="Calibri" panose="020F0502020204030204" pitchFamily="34" charset="0"/>
                <a:cs typeface="Calibri" panose="020F0502020204030204" pitchFamily="34" charset="0"/>
              </a:rPr>
              <a:t>W</a:t>
            </a:r>
            <a:r>
              <a:rPr lang="en-US" sz="2200" b="1" dirty="0" err="1" smtClean="0">
                <a:latin typeface="Calibri" panose="020F0502020204030204" pitchFamily="34" charset="0"/>
                <a:cs typeface="Calibri" panose="020F0502020204030204" pitchFamily="34" charset="0"/>
              </a:rPr>
              <a:t>ilfully</a:t>
            </a:r>
            <a:r>
              <a:rPr lang="en-US" sz="2200" b="1" dirty="0" smtClean="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omits </a:t>
            </a:r>
            <a:r>
              <a:rPr lang="en-US" sz="2200" dirty="0">
                <a:latin typeface="Calibri" panose="020F0502020204030204" pitchFamily="34" charset="0"/>
                <a:cs typeface="Calibri" panose="020F0502020204030204" pitchFamily="34" charset="0"/>
              </a:rPr>
              <a:t>or causes to be omitted any </a:t>
            </a:r>
            <a:r>
              <a:rPr lang="en-US" sz="2200" b="1" dirty="0">
                <a:latin typeface="Calibri" panose="020F0502020204030204" pitchFamily="34" charset="0"/>
                <a:cs typeface="Calibri" panose="020F0502020204030204" pitchFamily="34" charset="0"/>
              </a:rPr>
              <a:t>relevant </a:t>
            </a:r>
            <a:r>
              <a:rPr lang="en-US" sz="2200" b="1" dirty="0" smtClean="0">
                <a:latin typeface="Calibri" panose="020F0502020204030204" pitchFamily="34" charset="0"/>
                <a:cs typeface="Calibri" panose="020F0502020204030204" pitchFamily="34" charset="0"/>
              </a:rPr>
              <a:t>entry</a:t>
            </a:r>
            <a:r>
              <a:rPr lang="en-US" sz="2200" dirty="0" smtClean="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in such books of </a:t>
            </a:r>
            <a:r>
              <a:rPr lang="en-US" sz="2200" dirty="0" smtClean="0">
                <a:latin typeface="Calibri" panose="020F0502020204030204" pitchFamily="34" charset="0"/>
                <a:cs typeface="Calibri" panose="020F0502020204030204" pitchFamily="34" charset="0"/>
              </a:rPr>
              <a:t>accounts</a:t>
            </a:r>
          </a:p>
          <a:p>
            <a:pPr marL="457200" indent="-457200">
              <a:buAutoNum type="arabicParenR"/>
            </a:pPr>
            <a:r>
              <a:rPr lang="en-US" sz="2200" b="1" dirty="0" smtClean="0">
                <a:latin typeface="Calibri" panose="020F0502020204030204" pitchFamily="34" charset="0"/>
                <a:cs typeface="Calibri" panose="020F0502020204030204" pitchFamily="34" charset="0"/>
              </a:rPr>
              <a:t>Enables </a:t>
            </a:r>
            <a:r>
              <a:rPr lang="en-US" sz="2200" dirty="0" smtClean="0">
                <a:latin typeface="Calibri" panose="020F0502020204030204" pitchFamily="34" charset="0"/>
                <a:cs typeface="Calibri" panose="020F0502020204030204" pitchFamily="34" charset="0"/>
              </a:rPr>
              <a:t>any other </a:t>
            </a:r>
            <a:r>
              <a:rPr lang="en-US" sz="2200" dirty="0">
                <a:latin typeface="Calibri" panose="020F0502020204030204" pitchFamily="34" charset="0"/>
                <a:cs typeface="Calibri" panose="020F0502020204030204" pitchFamily="34" charset="0"/>
              </a:rPr>
              <a:t>person to </a:t>
            </a:r>
            <a:r>
              <a:rPr lang="en-US" sz="2200" b="1" dirty="0">
                <a:latin typeface="Calibri" panose="020F0502020204030204" pitchFamily="34" charset="0"/>
                <a:cs typeface="Calibri" panose="020F0502020204030204" pitchFamily="34" charset="0"/>
              </a:rPr>
              <a:t>evade</a:t>
            </a:r>
            <a:r>
              <a:rPr lang="en-US" sz="2200" dirty="0">
                <a:latin typeface="Calibri" panose="020F0502020204030204" pitchFamily="34" charset="0"/>
                <a:cs typeface="Calibri" panose="020F0502020204030204" pitchFamily="34" charset="0"/>
              </a:rPr>
              <a:t> any tax, penalty or interest chargeable</a:t>
            </a:r>
            <a:endParaRPr lang="en-IN"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406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Cambria" panose="02040503050406030204" pitchFamily="18" charset="0"/>
              </a:rPr>
              <a:t>Section </a:t>
            </a:r>
            <a:r>
              <a:rPr lang="en-US" dirty="0" smtClean="0">
                <a:solidFill>
                  <a:schemeClr val="bg1"/>
                </a:solidFill>
                <a:ea typeface="Cambria" panose="02040503050406030204" pitchFamily="18" charset="0"/>
              </a:rPr>
              <a:t>277 </a:t>
            </a:r>
            <a:r>
              <a:rPr lang="en-US" dirty="0">
                <a:solidFill>
                  <a:schemeClr val="bg1"/>
                </a:solidFill>
                <a:ea typeface="Cambria" panose="02040503050406030204" pitchFamily="18" charset="0"/>
              </a:rPr>
              <a:t>of Income Tax Act</a:t>
            </a:r>
            <a:endParaRPr lang="en-IN" dirty="0"/>
          </a:p>
        </p:txBody>
      </p:sp>
      <p:sp>
        <p:nvSpPr>
          <p:cNvPr id="4" name="Rounded Rectangle 3"/>
          <p:cNvSpPr/>
          <p:nvPr/>
        </p:nvSpPr>
        <p:spPr>
          <a:xfrm>
            <a:off x="181537" y="776912"/>
            <a:ext cx="11487949" cy="4720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Tx/>
              <a:buFont typeface="Arial" panose="020B0604020202020204" pitchFamily="34" charset="0"/>
              <a:buChar char="•"/>
            </a:pPr>
            <a:endParaRPr lang="en-IN" sz="1800" b="1" dirty="0">
              <a:solidFill>
                <a:srgbClr val="100A0D"/>
              </a:solidFill>
              <a:latin typeface="Calibri" panose="020F0502020204030204" pitchFamily="34" charset="0"/>
              <a:ea typeface="Cambria" panose="02040503050406030204" pitchFamily="18" charset="0"/>
              <a:cs typeface="Calibri" panose="020F0502020204030204" pitchFamily="34" charset="0"/>
            </a:endParaRPr>
          </a:p>
        </p:txBody>
      </p:sp>
      <p:sp>
        <p:nvSpPr>
          <p:cNvPr id="5" name="Rectangle 4"/>
          <p:cNvSpPr/>
          <p:nvPr/>
        </p:nvSpPr>
        <p:spPr>
          <a:xfrm>
            <a:off x="3189731" y="752992"/>
            <a:ext cx="184731" cy="523220"/>
          </a:xfrm>
          <a:prstGeom prst="rect">
            <a:avLst/>
          </a:prstGeom>
        </p:spPr>
        <p:txBody>
          <a:bodyPr wrap="none">
            <a:spAutoFit/>
          </a:bodyPr>
          <a:lstStyle/>
          <a:p>
            <a:endParaRPr lang="en-IN" sz="2800" b="1" dirty="0">
              <a:solidFill>
                <a:schemeClr val="accent5"/>
              </a:solidFill>
              <a:latin typeface="Calibri" panose="020F0502020204030204" pitchFamily="34" charset="0"/>
              <a:cs typeface="Calibri" panose="020F0502020204030204" pitchFamily="34" charset="0"/>
            </a:endParaRPr>
          </a:p>
        </p:txBody>
      </p:sp>
      <p:sp>
        <p:nvSpPr>
          <p:cNvPr id="15" name="Flowchart: Decision 14"/>
          <p:cNvSpPr/>
          <p:nvPr/>
        </p:nvSpPr>
        <p:spPr>
          <a:xfrm>
            <a:off x="4059494" y="1282137"/>
            <a:ext cx="4074572" cy="143614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4791846" y="1494425"/>
            <a:ext cx="2644699" cy="1015663"/>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cs typeface="Calibri" panose="020F0502020204030204" pitchFamily="34" charset="0"/>
              </a:rPr>
              <a:t>False statement in verification or delivery of false </a:t>
            </a:r>
            <a:r>
              <a:rPr lang="en-US" sz="2000" b="1" dirty="0" smtClean="0">
                <a:solidFill>
                  <a:schemeClr val="bg1"/>
                </a:solidFill>
                <a:latin typeface="Calibri" panose="020F0502020204030204" pitchFamily="34" charset="0"/>
                <a:cs typeface="Calibri" panose="020F0502020204030204" pitchFamily="34" charset="0"/>
              </a:rPr>
              <a:t>account</a:t>
            </a:r>
            <a:endParaRPr lang="en-IN" sz="2400" b="1" dirty="0">
              <a:solidFill>
                <a:schemeClr val="bg1"/>
              </a:solidFill>
              <a:latin typeface="Calibri" panose="020F0502020204030204" pitchFamily="34" charset="0"/>
              <a:cs typeface="Calibri" panose="020F0502020204030204" pitchFamily="34" charset="0"/>
            </a:endParaRPr>
          </a:p>
        </p:txBody>
      </p:sp>
      <p:sp>
        <p:nvSpPr>
          <p:cNvPr id="38" name="Rounded Rectangle 37"/>
          <p:cNvSpPr/>
          <p:nvPr/>
        </p:nvSpPr>
        <p:spPr>
          <a:xfrm>
            <a:off x="2570029" y="2728077"/>
            <a:ext cx="1950507" cy="8274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ounded Rectangle 38"/>
          <p:cNvSpPr/>
          <p:nvPr/>
        </p:nvSpPr>
        <p:spPr>
          <a:xfrm>
            <a:off x="7673023" y="2743923"/>
            <a:ext cx="1950507" cy="8274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p:cNvSpPr txBox="1"/>
          <p:nvPr/>
        </p:nvSpPr>
        <p:spPr>
          <a:xfrm>
            <a:off x="7673023" y="2659248"/>
            <a:ext cx="1954881" cy="1015663"/>
          </a:xfrm>
          <a:prstGeom prst="rect">
            <a:avLst/>
          </a:prstGeom>
          <a:noFill/>
        </p:spPr>
        <p:txBody>
          <a:bodyPr wrap="square" rtlCol="0">
            <a:spAutoFit/>
          </a:bodyPr>
          <a:lstStyle/>
          <a:p>
            <a:pPr algn="ctr"/>
            <a:r>
              <a:rPr lang="en-IN" sz="2000" dirty="0" smtClean="0">
                <a:solidFill>
                  <a:schemeClr val="bg2">
                    <a:lumMod val="50000"/>
                  </a:schemeClr>
                </a:solidFill>
                <a:latin typeface="Calibri" panose="020F0502020204030204" pitchFamily="34" charset="0"/>
                <a:cs typeface="Calibri" panose="020F0502020204030204" pitchFamily="34" charset="0"/>
              </a:rPr>
              <a:t>Amount of Tax evasion </a:t>
            </a:r>
          </a:p>
          <a:p>
            <a:pPr algn="ctr"/>
            <a:r>
              <a:rPr lang="en-IN" sz="2000" b="1" dirty="0" smtClean="0">
                <a:solidFill>
                  <a:schemeClr val="bg2">
                    <a:lumMod val="50000"/>
                  </a:schemeClr>
                </a:solidFill>
                <a:latin typeface="Calibri" panose="020F0502020204030204" pitchFamily="34" charset="0"/>
                <a:cs typeface="Calibri" panose="020F0502020204030204" pitchFamily="34" charset="0"/>
              </a:rPr>
              <a:t>&gt;25 Lakhs</a:t>
            </a:r>
            <a:endParaRPr lang="en-IN" sz="2000" b="1" dirty="0">
              <a:solidFill>
                <a:schemeClr val="bg2">
                  <a:lumMod val="50000"/>
                </a:schemeClr>
              </a:solidFill>
              <a:latin typeface="Calibri" panose="020F0502020204030204" pitchFamily="34" charset="0"/>
              <a:cs typeface="Calibri" panose="020F0502020204030204" pitchFamily="34" charset="0"/>
            </a:endParaRPr>
          </a:p>
        </p:txBody>
      </p:sp>
      <p:sp>
        <p:nvSpPr>
          <p:cNvPr id="41" name="TextBox 40"/>
          <p:cNvSpPr txBox="1"/>
          <p:nvPr/>
        </p:nvSpPr>
        <p:spPr>
          <a:xfrm>
            <a:off x="2634096" y="2646012"/>
            <a:ext cx="1819836" cy="1015663"/>
          </a:xfrm>
          <a:prstGeom prst="rect">
            <a:avLst/>
          </a:prstGeom>
          <a:noFill/>
        </p:spPr>
        <p:txBody>
          <a:bodyPr wrap="square" rtlCol="0">
            <a:spAutoFit/>
          </a:bodyPr>
          <a:lstStyle/>
          <a:p>
            <a:pPr algn="ctr"/>
            <a:r>
              <a:rPr lang="en-IN" sz="2000" dirty="0" smtClean="0">
                <a:solidFill>
                  <a:schemeClr val="bg2">
                    <a:lumMod val="50000"/>
                  </a:schemeClr>
                </a:solidFill>
                <a:latin typeface="Calibri" panose="020F0502020204030204" pitchFamily="34" charset="0"/>
                <a:cs typeface="Calibri" panose="020F0502020204030204" pitchFamily="34" charset="0"/>
              </a:rPr>
              <a:t>Amount of Tax evasion </a:t>
            </a:r>
          </a:p>
          <a:p>
            <a:pPr algn="ctr"/>
            <a:r>
              <a:rPr lang="en-IN" sz="2000" b="1" dirty="0" smtClean="0">
                <a:solidFill>
                  <a:schemeClr val="bg2">
                    <a:lumMod val="50000"/>
                  </a:schemeClr>
                </a:solidFill>
                <a:latin typeface="Calibri" panose="020F0502020204030204" pitchFamily="34" charset="0"/>
                <a:cs typeface="Calibri" panose="020F0502020204030204" pitchFamily="34" charset="0"/>
              </a:rPr>
              <a:t>&lt;=25 Lakhs</a:t>
            </a:r>
            <a:endParaRPr lang="en-IN" sz="2000" b="1" dirty="0">
              <a:solidFill>
                <a:schemeClr val="bg2">
                  <a:lumMod val="50000"/>
                </a:schemeClr>
              </a:solidFill>
              <a:latin typeface="Calibri" panose="020F0502020204030204" pitchFamily="34" charset="0"/>
              <a:cs typeface="Calibri" panose="020F0502020204030204" pitchFamily="34" charset="0"/>
            </a:endParaRPr>
          </a:p>
        </p:txBody>
      </p:sp>
      <p:cxnSp>
        <p:nvCxnSpPr>
          <p:cNvPr id="43" name="Straight Arrow Connector 42"/>
          <p:cNvCxnSpPr/>
          <p:nvPr/>
        </p:nvCxnSpPr>
        <p:spPr>
          <a:xfrm>
            <a:off x="3538441" y="3627397"/>
            <a:ext cx="5573" cy="794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Vertical Scroll 44"/>
          <p:cNvSpPr/>
          <p:nvPr/>
        </p:nvSpPr>
        <p:spPr>
          <a:xfrm>
            <a:off x="1689300" y="4465993"/>
            <a:ext cx="3179929" cy="160307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1954719" y="4616709"/>
            <a:ext cx="2571533" cy="1261884"/>
          </a:xfrm>
          <a:prstGeom prst="rect">
            <a:avLst/>
          </a:prstGeom>
          <a:noFill/>
        </p:spPr>
        <p:txBody>
          <a:bodyPr wrap="square" rtlCol="0">
            <a:spAutoFit/>
          </a:bodyPr>
          <a:lstStyle/>
          <a:p>
            <a:pPr algn="just"/>
            <a:r>
              <a:rPr lang="en-IN" sz="1900" b="1" dirty="0" smtClean="0">
                <a:solidFill>
                  <a:schemeClr val="bg1"/>
                </a:solidFill>
                <a:latin typeface="Calibri" panose="020F0502020204030204" pitchFamily="34" charset="0"/>
                <a:cs typeface="Calibri" panose="020F0502020204030204" pitchFamily="34" charset="0"/>
              </a:rPr>
              <a:t>Punishment of Rigorous Imprisonment</a:t>
            </a:r>
          </a:p>
          <a:p>
            <a:pPr algn="just"/>
            <a:r>
              <a:rPr lang="en-IN" sz="1900" b="1" dirty="0" smtClean="0">
                <a:solidFill>
                  <a:schemeClr val="bg1"/>
                </a:solidFill>
                <a:latin typeface="Calibri" panose="020F0502020204030204" pitchFamily="34" charset="0"/>
                <a:cs typeface="Calibri" panose="020F0502020204030204" pitchFamily="34" charset="0"/>
              </a:rPr>
              <a:t>Varying from 3 months to 2 years with fine </a:t>
            </a:r>
            <a:endParaRPr lang="en-IN" sz="1900" b="1" dirty="0">
              <a:solidFill>
                <a:schemeClr val="bg1"/>
              </a:solidFill>
              <a:latin typeface="Calibri" panose="020F0502020204030204" pitchFamily="34" charset="0"/>
              <a:cs typeface="Calibri" panose="020F0502020204030204" pitchFamily="34" charset="0"/>
            </a:endParaRPr>
          </a:p>
        </p:txBody>
      </p:sp>
      <p:cxnSp>
        <p:nvCxnSpPr>
          <p:cNvPr id="56" name="Straight Arrow Connector 55"/>
          <p:cNvCxnSpPr/>
          <p:nvPr/>
        </p:nvCxnSpPr>
        <p:spPr>
          <a:xfrm>
            <a:off x="8710984" y="3674911"/>
            <a:ext cx="23062" cy="861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Vertical Scroll 57"/>
          <p:cNvSpPr/>
          <p:nvPr/>
        </p:nvSpPr>
        <p:spPr>
          <a:xfrm>
            <a:off x="7121021" y="4599703"/>
            <a:ext cx="3179929" cy="155080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p:cNvSpPr txBox="1"/>
          <p:nvPr/>
        </p:nvSpPr>
        <p:spPr>
          <a:xfrm>
            <a:off x="7338423" y="4807187"/>
            <a:ext cx="2745121" cy="1261884"/>
          </a:xfrm>
          <a:prstGeom prst="rect">
            <a:avLst/>
          </a:prstGeom>
          <a:noFill/>
        </p:spPr>
        <p:txBody>
          <a:bodyPr wrap="square" rtlCol="0">
            <a:spAutoFit/>
          </a:bodyPr>
          <a:lstStyle/>
          <a:p>
            <a:pPr algn="just"/>
            <a:r>
              <a:rPr lang="en-IN" sz="1900" b="1" dirty="0" smtClean="0">
                <a:solidFill>
                  <a:schemeClr val="bg1"/>
                </a:solidFill>
                <a:latin typeface="Calibri" panose="020F0502020204030204" pitchFamily="34" charset="0"/>
                <a:cs typeface="Calibri" panose="020F0502020204030204" pitchFamily="34" charset="0"/>
              </a:rPr>
              <a:t>Punishment of Rigorous Imprisonment</a:t>
            </a:r>
          </a:p>
          <a:p>
            <a:pPr algn="just"/>
            <a:r>
              <a:rPr lang="en-IN" sz="1900" b="1" dirty="0" smtClean="0">
                <a:solidFill>
                  <a:schemeClr val="bg1"/>
                </a:solidFill>
                <a:latin typeface="Calibri" panose="020F0502020204030204" pitchFamily="34" charset="0"/>
                <a:cs typeface="Calibri" panose="020F0502020204030204" pitchFamily="34" charset="0"/>
              </a:rPr>
              <a:t>Varying from 6 months to 7 years along with fine</a:t>
            </a:r>
            <a:endParaRPr lang="en-IN" sz="1900" b="1" dirty="0">
              <a:solidFill>
                <a:schemeClr val="bg1"/>
              </a:solidFill>
              <a:latin typeface="Calibri" panose="020F0502020204030204" pitchFamily="34" charset="0"/>
              <a:cs typeface="Calibri" panose="020F0502020204030204" pitchFamily="34" charset="0"/>
            </a:endParaRPr>
          </a:p>
        </p:txBody>
      </p:sp>
      <p:cxnSp>
        <p:nvCxnSpPr>
          <p:cNvPr id="8" name="Straight Arrow Connector 7"/>
          <p:cNvCxnSpPr/>
          <p:nvPr/>
        </p:nvCxnSpPr>
        <p:spPr>
          <a:xfrm flipH="1">
            <a:off x="3875964" y="2224585"/>
            <a:ext cx="577968" cy="421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96321" y="2320400"/>
            <a:ext cx="625256" cy="33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89731" y="752992"/>
            <a:ext cx="5458546" cy="523220"/>
          </a:xfrm>
          <a:prstGeom prst="rect">
            <a:avLst/>
          </a:prstGeom>
        </p:spPr>
        <p:txBody>
          <a:bodyPr wrap="none">
            <a:spAutoFit/>
          </a:bodyPr>
          <a:lstStyle/>
          <a:p>
            <a:r>
              <a:rPr lang="en-US" sz="2800" b="1" dirty="0" smtClean="0">
                <a:solidFill>
                  <a:schemeClr val="accent5"/>
                </a:solidFill>
                <a:latin typeface="Calibri" panose="020F0502020204030204" pitchFamily="34" charset="0"/>
                <a:cs typeface="Calibri" panose="020F0502020204030204" pitchFamily="34" charset="0"/>
              </a:rPr>
              <a:t>False statement in verification, etc.</a:t>
            </a:r>
            <a:endParaRPr lang="en-IN" sz="2800" b="1" dirty="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05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Cambria" panose="02040503050406030204" pitchFamily="18" charset="0"/>
              </a:rPr>
              <a:t>Section </a:t>
            </a:r>
            <a:r>
              <a:rPr lang="en-US" dirty="0" smtClean="0">
                <a:solidFill>
                  <a:schemeClr val="bg1"/>
                </a:solidFill>
                <a:ea typeface="Cambria" panose="02040503050406030204" pitchFamily="18" charset="0"/>
              </a:rPr>
              <a:t>277A </a:t>
            </a:r>
            <a:r>
              <a:rPr lang="en-US" dirty="0">
                <a:solidFill>
                  <a:schemeClr val="bg1"/>
                </a:solidFill>
                <a:ea typeface="Cambria" panose="02040503050406030204" pitchFamily="18" charset="0"/>
              </a:rPr>
              <a:t>of Income Tax Act</a:t>
            </a:r>
            <a:endParaRPr lang="en-IN" dirty="0"/>
          </a:p>
        </p:txBody>
      </p:sp>
      <p:sp>
        <p:nvSpPr>
          <p:cNvPr id="4" name="Rounded Rectangle 3"/>
          <p:cNvSpPr/>
          <p:nvPr/>
        </p:nvSpPr>
        <p:spPr>
          <a:xfrm>
            <a:off x="181537" y="776912"/>
            <a:ext cx="11487949" cy="4720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Tx/>
              <a:buFont typeface="Arial" panose="020B0604020202020204" pitchFamily="34" charset="0"/>
              <a:buChar char="•"/>
            </a:pPr>
            <a:endParaRPr lang="en-IN" sz="1800" b="1" dirty="0">
              <a:solidFill>
                <a:srgbClr val="100A0D"/>
              </a:solidFill>
              <a:latin typeface="Calibri" panose="020F0502020204030204" pitchFamily="34" charset="0"/>
              <a:ea typeface="Cambria" panose="02040503050406030204" pitchFamily="18" charset="0"/>
              <a:cs typeface="Calibri" panose="020F0502020204030204" pitchFamily="34" charset="0"/>
            </a:endParaRPr>
          </a:p>
        </p:txBody>
      </p:sp>
      <p:sp>
        <p:nvSpPr>
          <p:cNvPr id="5" name="Rectangle 4"/>
          <p:cNvSpPr/>
          <p:nvPr/>
        </p:nvSpPr>
        <p:spPr>
          <a:xfrm>
            <a:off x="3189731" y="752992"/>
            <a:ext cx="184731" cy="523220"/>
          </a:xfrm>
          <a:prstGeom prst="rect">
            <a:avLst/>
          </a:prstGeom>
        </p:spPr>
        <p:txBody>
          <a:bodyPr wrap="none">
            <a:spAutoFit/>
          </a:bodyPr>
          <a:lstStyle/>
          <a:p>
            <a:endParaRPr lang="en-IN" sz="2800" b="1" dirty="0">
              <a:solidFill>
                <a:schemeClr val="accent5"/>
              </a:solidFill>
              <a:latin typeface="Calibri" panose="020F0502020204030204" pitchFamily="34" charset="0"/>
              <a:cs typeface="Calibri" panose="020F0502020204030204" pitchFamily="34" charset="0"/>
            </a:endParaRPr>
          </a:p>
        </p:txBody>
      </p:sp>
      <p:sp>
        <p:nvSpPr>
          <p:cNvPr id="15" name="Flowchart: Decision 14"/>
          <p:cNvSpPr/>
          <p:nvPr/>
        </p:nvSpPr>
        <p:spPr>
          <a:xfrm>
            <a:off x="3302326" y="1363398"/>
            <a:ext cx="5431720" cy="2157724"/>
          </a:xfrm>
          <a:prstGeom prst="flowChartDecis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4409198" y="1809863"/>
            <a:ext cx="3271519" cy="1528945"/>
          </a:xfrm>
          <a:prstGeom prst="rect">
            <a:avLst/>
          </a:prstGeom>
          <a:noFill/>
        </p:spPr>
        <p:txBody>
          <a:bodyPr wrap="square" rtlCol="0">
            <a:spAutoFit/>
          </a:bodyPr>
          <a:lstStyle/>
          <a:p>
            <a:pPr algn="ctr"/>
            <a:r>
              <a:rPr lang="en-US" b="1" dirty="0" smtClean="0">
                <a:solidFill>
                  <a:schemeClr val="bg2">
                    <a:lumMod val="50000"/>
                  </a:schemeClr>
                </a:solidFill>
              </a:rPr>
              <a:t>If a person enable </a:t>
            </a:r>
            <a:r>
              <a:rPr lang="en-US" b="1" dirty="0">
                <a:solidFill>
                  <a:schemeClr val="bg2">
                    <a:lumMod val="50000"/>
                  </a:schemeClr>
                </a:solidFill>
              </a:rPr>
              <a:t>any other person to evade any tax, penalty or interest chargeable/</a:t>
            </a:r>
            <a:r>
              <a:rPr lang="en-US" b="1" dirty="0" err="1">
                <a:solidFill>
                  <a:schemeClr val="bg2">
                    <a:lumMod val="50000"/>
                  </a:schemeClr>
                </a:solidFill>
              </a:rPr>
              <a:t>leviable</a:t>
            </a:r>
            <a:r>
              <a:rPr lang="en-US" b="1" dirty="0">
                <a:solidFill>
                  <a:schemeClr val="bg2">
                    <a:lumMod val="50000"/>
                  </a:schemeClr>
                </a:solidFill>
              </a:rPr>
              <a:t> under the Act</a:t>
            </a:r>
            <a:endParaRPr lang="en-IN" sz="2400" b="1" dirty="0">
              <a:solidFill>
                <a:schemeClr val="bg2">
                  <a:lumMod val="50000"/>
                </a:schemeClr>
              </a:solidFill>
              <a:latin typeface="Calibri" panose="020F0502020204030204" pitchFamily="34" charset="0"/>
              <a:cs typeface="Calibri" panose="020F0502020204030204" pitchFamily="34" charset="0"/>
            </a:endParaRPr>
          </a:p>
        </p:txBody>
      </p:sp>
      <p:sp>
        <p:nvSpPr>
          <p:cNvPr id="45" name="Vertical Scroll 44"/>
          <p:cNvSpPr/>
          <p:nvPr/>
        </p:nvSpPr>
        <p:spPr>
          <a:xfrm>
            <a:off x="4431931" y="4485606"/>
            <a:ext cx="3179929" cy="201072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4697350" y="4909011"/>
            <a:ext cx="2571533" cy="1261884"/>
          </a:xfrm>
          <a:prstGeom prst="rect">
            <a:avLst/>
          </a:prstGeom>
          <a:noFill/>
        </p:spPr>
        <p:txBody>
          <a:bodyPr wrap="square" rtlCol="0">
            <a:spAutoFit/>
          </a:bodyPr>
          <a:lstStyle/>
          <a:p>
            <a:pPr algn="just"/>
            <a:r>
              <a:rPr lang="en-IN" sz="1900" b="1" dirty="0" smtClean="0">
                <a:solidFill>
                  <a:schemeClr val="bg1"/>
                </a:solidFill>
                <a:latin typeface="Calibri" panose="020F0502020204030204" pitchFamily="34" charset="0"/>
                <a:cs typeface="Calibri" panose="020F0502020204030204" pitchFamily="34" charset="0"/>
              </a:rPr>
              <a:t>Punishment of Rigorous Imprisonment</a:t>
            </a:r>
          </a:p>
          <a:p>
            <a:pPr algn="just"/>
            <a:r>
              <a:rPr lang="en-IN" sz="1900" b="1" dirty="0" smtClean="0">
                <a:solidFill>
                  <a:schemeClr val="bg1"/>
                </a:solidFill>
                <a:latin typeface="Calibri" panose="020F0502020204030204" pitchFamily="34" charset="0"/>
                <a:cs typeface="Calibri" panose="020F0502020204030204" pitchFamily="34" charset="0"/>
              </a:rPr>
              <a:t>Varying from 3 months to 2 years </a:t>
            </a:r>
            <a:endParaRPr lang="en-IN" sz="1900" b="1" dirty="0">
              <a:solidFill>
                <a:schemeClr val="bg1"/>
              </a:solidFill>
              <a:latin typeface="Calibri" panose="020F0502020204030204" pitchFamily="34" charset="0"/>
              <a:cs typeface="Calibri" panose="020F0502020204030204" pitchFamily="34" charset="0"/>
            </a:endParaRPr>
          </a:p>
        </p:txBody>
      </p:sp>
      <p:cxnSp>
        <p:nvCxnSpPr>
          <p:cNvPr id="56" name="Straight Arrow Connector 55"/>
          <p:cNvCxnSpPr/>
          <p:nvPr/>
        </p:nvCxnSpPr>
        <p:spPr>
          <a:xfrm>
            <a:off x="6021895" y="3572661"/>
            <a:ext cx="23062" cy="861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254805" y="752284"/>
            <a:ext cx="7718780" cy="523220"/>
          </a:xfrm>
          <a:prstGeom prst="rect">
            <a:avLst/>
          </a:prstGeom>
        </p:spPr>
        <p:txBody>
          <a:bodyPr wrap="none">
            <a:spAutoFit/>
          </a:bodyPr>
          <a:lstStyle/>
          <a:p>
            <a:pPr algn="ctr"/>
            <a:r>
              <a:rPr lang="en-US" sz="2800" b="1" dirty="0" smtClean="0">
                <a:solidFill>
                  <a:schemeClr val="accent5"/>
                </a:solidFill>
                <a:latin typeface="Calibri" panose="020F0502020204030204" pitchFamily="34" charset="0"/>
                <a:cs typeface="Calibri" panose="020F0502020204030204" pitchFamily="34" charset="0"/>
              </a:rPr>
              <a:t>Falsification of books of account or document, etc.</a:t>
            </a:r>
            <a:endParaRPr lang="en-IN" sz="2800" b="1" dirty="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061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Cambria" panose="02040503050406030204" pitchFamily="18" charset="0"/>
              </a:rPr>
              <a:t>Section </a:t>
            </a:r>
            <a:r>
              <a:rPr lang="en-US" dirty="0" smtClean="0">
                <a:solidFill>
                  <a:schemeClr val="bg1"/>
                </a:solidFill>
                <a:ea typeface="Cambria" panose="02040503050406030204" pitchFamily="18" charset="0"/>
              </a:rPr>
              <a:t>278 </a:t>
            </a:r>
            <a:r>
              <a:rPr lang="en-US" dirty="0">
                <a:solidFill>
                  <a:schemeClr val="bg1"/>
                </a:solidFill>
                <a:ea typeface="Cambria" panose="02040503050406030204" pitchFamily="18" charset="0"/>
              </a:rPr>
              <a:t>of Income Tax Act</a:t>
            </a:r>
            <a:endParaRPr lang="en-IN" dirty="0"/>
          </a:p>
        </p:txBody>
      </p:sp>
      <p:sp>
        <p:nvSpPr>
          <p:cNvPr id="4" name="Rounded Rectangle 3"/>
          <p:cNvSpPr/>
          <p:nvPr/>
        </p:nvSpPr>
        <p:spPr>
          <a:xfrm>
            <a:off x="181537" y="776912"/>
            <a:ext cx="11487949" cy="4720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Tx/>
              <a:buFont typeface="Arial" panose="020B0604020202020204" pitchFamily="34" charset="0"/>
              <a:buChar char="•"/>
            </a:pPr>
            <a:endParaRPr lang="en-IN" sz="1800" b="1" dirty="0">
              <a:solidFill>
                <a:srgbClr val="100A0D"/>
              </a:solidFill>
              <a:latin typeface="Calibri" panose="020F0502020204030204" pitchFamily="34" charset="0"/>
              <a:ea typeface="Cambria" panose="02040503050406030204" pitchFamily="18" charset="0"/>
              <a:cs typeface="Calibri" panose="020F0502020204030204" pitchFamily="34" charset="0"/>
            </a:endParaRPr>
          </a:p>
        </p:txBody>
      </p:sp>
      <p:sp>
        <p:nvSpPr>
          <p:cNvPr id="5" name="Rectangle 4"/>
          <p:cNvSpPr/>
          <p:nvPr/>
        </p:nvSpPr>
        <p:spPr>
          <a:xfrm>
            <a:off x="3189731" y="752992"/>
            <a:ext cx="184731" cy="523220"/>
          </a:xfrm>
          <a:prstGeom prst="rect">
            <a:avLst/>
          </a:prstGeom>
        </p:spPr>
        <p:txBody>
          <a:bodyPr wrap="none">
            <a:spAutoFit/>
          </a:bodyPr>
          <a:lstStyle/>
          <a:p>
            <a:endParaRPr lang="en-IN" sz="2800" b="1" dirty="0">
              <a:solidFill>
                <a:schemeClr val="accent5"/>
              </a:solidFill>
              <a:latin typeface="Calibri" panose="020F0502020204030204" pitchFamily="34" charset="0"/>
              <a:cs typeface="Calibri" panose="020F0502020204030204" pitchFamily="34" charset="0"/>
            </a:endParaRPr>
          </a:p>
        </p:txBody>
      </p:sp>
      <p:sp>
        <p:nvSpPr>
          <p:cNvPr id="38" name="Rounded Rectangle 37"/>
          <p:cNvSpPr/>
          <p:nvPr/>
        </p:nvSpPr>
        <p:spPr>
          <a:xfrm>
            <a:off x="2419324" y="3248584"/>
            <a:ext cx="1950507" cy="8274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ounded Rectangle 38"/>
          <p:cNvSpPr/>
          <p:nvPr/>
        </p:nvSpPr>
        <p:spPr>
          <a:xfrm>
            <a:off x="7673021" y="3208175"/>
            <a:ext cx="1950507" cy="8274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p:cNvSpPr txBox="1"/>
          <p:nvPr/>
        </p:nvSpPr>
        <p:spPr>
          <a:xfrm>
            <a:off x="7598284" y="3109500"/>
            <a:ext cx="2202331" cy="1015663"/>
          </a:xfrm>
          <a:prstGeom prst="rect">
            <a:avLst/>
          </a:prstGeom>
          <a:noFill/>
        </p:spPr>
        <p:txBody>
          <a:bodyPr wrap="square" rtlCol="0">
            <a:spAutoFit/>
          </a:bodyPr>
          <a:lstStyle/>
          <a:p>
            <a:pPr algn="ctr"/>
            <a:r>
              <a:rPr lang="en-IN" sz="2000" dirty="0" smtClean="0">
                <a:solidFill>
                  <a:schemeClr val="bg2">
                    <a:lumMod val="50000"/>
                  </a:schemeClr>
                </a:solidFill>
                <a:latin typeface="Calibri" panose="020F0502020204030204" pitchFamily="34" charset="0"/>
                <a:cs typeface="Calibri" panose="020F0502020204030204" pitchFamily="34" charset="0"/>
              </a:rPr>
              <a:t>Amount of Tax evasion sought</a:t>
            </a:r>
          </a:p>
          <a:p>
            <a:pPr algn="ctr"/>
            <a:r>
              <a:rPr lang="en-IN" sz="2000" dirty="0" smtClean="0">
                <a:solidFill>
                  <a:schemeClr val="bg2">
                    <a:lumMod val="50000"/>
                  </a:schemeClr>
                </a:solidFill>
                <a:latin typeface="Calibri" panose="020F0502020204030204" pitchFamily="34" charset="0"/>
                <a:cs typeface="Calibri" panose="020F0502020204030204" pitchFamily="34" charset="0"/>
              </a:rPr>
              <a:t> </a:t>
            </a:r>
            <a:r>
              <a:rPr lang="en-IN" sz="2000" b="1" dirty="0" smtClean="0">
                <a:solidFill>
                  <a:schemeClr val="bg2">
                    <a:lumMod val="50000"/>
                  </a:schemeClr>
                </a:solidFill>
                <a:latin typeface="Calibri" panose="020F0502020204030204" pitchFamily="34" charset="0"/>
                <a:cs typeface="Calibri" panose="020F0502020204030204" pitchFamily="34" charset="0"/>
              </a:rPr>
              <a:t>&gt;25 Lakhs</a:t>
            </a:r>
            <a:endParaRPr lang="en-IN" sz="2000" b="1" dirty="0">
              <a:solidFill>
                <a:schemeClr val="bg2">
                  <a:lumMod val="50000"/>
                </a:schemeClr>
              </a:solidFill>
              <a:latin typeface="Calibri" panose="020F0502020204030204" pitchFamily="34" charset="0"/>
              <a:cs typeface="Calibri" panose="020F0502020204030204" pitchFamily="34" charset="0"/>
            </a:endParaRPr>
          </a:p>
        </p:txBody>
      </p:sp>
      <p:sp>
        <p:nvSpPr>
          <p:cNvPr id="41" name="TextBox 40"/>
          <p:cNvSpPr txBox="1"/>
          <p:nvPr/>
        </p:nvSpPr>
        <p:spPr>
          <a:xfrm>
            <a:off x="2315702" y="3165644"/>
            <a:ext cx="2157750" cy="1015663"/>
          </a:xfrm>
          <a:prstGeom prst="rect">
            <a:avLst/>
          </a:prstGeom>
          <a:noFill/>
        </p:spPr>
        <p:txBody>
          <a:bodyPr wrap="square" rtlCol="0">
            <a:spAutoFit/>
          </a:bodyPr>
          <a:lstStyle/>
          <a:p>
            <a:pPr algn="ctr"/>
            <a:r>
              <a:rPr lang="en-IN" sz="2000" dirty="0" smtClean="0">
                <a:solidFill>
                  <a:schemeClr val="bg2">
                    <a:lumMod val="50000"/>
                  </a:schemeClr>
                </a:solidFill>
                <a:latin typeface="Calibri" panose="020F0502020204030204" pitchFamily="34" charset="0"/>
                <a:cs typeface="Calibri" panose="020F0502020204030204" pitchFamily="34" charset="0"/>
              </a:rPr>
              <a:t>Amount of Tax evasion sought</a:t>
            </a:r>
          </a:p>
          <a:p>
            <a:pPr algn="ctr"/>
            <a:r>
              <a:rPr lang="en-IN" sz="2000" b="1" dirty="0" smtClean="0">
                <a:solidFill>
                  <a:schemeClr val="bg2">
                    <a:lumMod val="50000"/>
                  </a:schemeClr>
                </a:solidFill>
                <a:latin typeface="Calibri" panose="020F0502020204030204" pitchFamily="34" charset="0"/>
                <a:cs typeface="Calibri" panose="020F0502020204030204" pitchFamily="34" charset="0"/>
              </a:rPr>
              <a:t>&lt;=25 Lakhs</a:t>
            </a:r>
            <a:endParaRPr lang="en-IN" sz="2000" b="1" dirty="0">
              <a:solidFill>
                <a:schemeClr val="bg2">
                  <a:lumMod val="50000"/>
                </a:schemeClr>
              </a:solidFill>
              <a:latin typeface="Calibri" panose="020F0502020204030204" pitchFamily="34" charset="0"/>
              <a:cs typeface="Calibri" panose="020F0502020204030204" pitchFamily="34" charset="0"/>
            </a:endParaRPr>
          </a:p>
        </p:txBody>
      </p:sp>
      <p:cxnSp>
        <p:nvCxnSpPr>
          <p:cNvPr id="43" name="Straight Arrow Connector 42"/>
          <p:cNvCxnSpPr/>
          <p:nvPr/>
        </p:nvCxnSpPr>
        <p:spPr>
          <a:xfrm>
            <a:off x="3374462" y="4084170"/>
            <a:ext cx="5573" cy="794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Vertical Scroll 44"/>
          <p:cNvSpPr/>
          <p:nvPr/>
        </p:nvSpPr>
        <p:spPr>
          <a:xfrm>
            <a:off x="1599766" y="4857532"/>
            <a:ext cx="3179929" cy="151179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1865185" y="5008248"/>
            <a:ext cx="2571533" cy="1261884"/>
          </a:xfrm>
          <a:prstGeom prst="rect">
            <a:avLst/>
          </a:prstGeom>
          <a:noFill/>
        </p:spPr>
        <p:txBody>
          <a:bodyPr wrap="square" rtlCol="0">
            <a:spAutoFit/>
          </a:bodyPr>
          <a:lstStyle/>
          <a:p>
            <a:pPr algn="just"/>
            <a:r>
              <a:rPr lang="en-IN" sz="1900" b="1" dirty="0" smtClean="0">
                <a:solidFill>
                  <a:schemeClr val="bg1"/>
                </a:solidFill>
                <a:latin typeface="Calibri" panose="020F0502020204030204" pitchFamily="34" charset="0"/>
                <a:cs typeface="Calibri" panose="020F0502020204030204" pitchFamily="34" charset="0"/>
              </a:rPr>
              <a:t>Punishment of Rigorous Imprisonment</a:t>
            </a:r>
          </a:p>
          <a:p>
            <a:pPr algn="just"/>
            <a:r>
              <a:rPr lang="en-IN" sz="1900" b="1" dirty="0" smtClean="0">
                <a:solidFill>
                  <a:schemeClr val="bg1"/>
                </a:solidFill>
                <a:latin typeface="Calibri" panose="020F0502020204030204" pitchFamily="34" charset="0"/>
                <a:cs typeface="Calibri" panose="020F0502020204030204" pitchFamily="34" charset="0"/>
              </a:rPr>
              <a:t>Varying from 3 months to 2 years with fine</a:t>
            </a:r>
            <a:endParaRPr lang="en-IN" sz="1900" b="1" dirty="0">
              <a:solidFill>
                <a:schemeClr val="bg1"/>
              </a:solidFill>
              <a:latin typeface="Calibri" panose="020F0502020204030204" pitchFamily="34" charset="0"/>
              <a:cs typeface="Calibri" panose="020F0502020204030204" pitchFamily="34" charset="0"/>
            </a:endParaRPr>
          </a:p>
        </p:txBody>
      </p:sp>
      <p:cxnSp>
        <p:nvCxnSpPr>
          <p:cNvPr id="56" name="Straight Arrow Connector 55"/>
          <p:cNvCxnSpPr/>
          <p:nvPr/>
        </p:nvCxnSpPr>
        <p:spPr>
          <a:xfrm>
            <a:off x="8699450" y="4038547"/>
            <a:ext cx="23062" cy="861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Vertical Scroll 57"/>
          <p:cNvSpPr/>
          <p:nvPr/>
        </p:nvSpPr>
        <p:spPr>
          <a:xfrm>
            <a:off x="7121019" y="4899954"/>
            <a:ext cx="3179929" cy="155080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p:cNvSpPr txBox="1"/>
          <p:nvPr/>
        </p:nvSpPr>
        <p:spPr>
          <a:xfrm>
            <a:off x="7338421" y="5107438"/>
            <a:ext cx="2745121" cy="1261884"/>
          </a:xfrm>
          <a:prstGeom prst="rect">
            <a:avLst/>
          </a:prstGeom>
          <a:noFill/>
        </p:spPr>
        <p:txBody>
          <a:bodyPr wrap="square" rtlCol="0">
            <a:spAutoFit/>
          </a:bodyPr>
          <a:lstStyle/>
          <a:p>
            <a:pPr algn="just"/>
            <a:r>
              <a:rPr lang="en-IN" sz="1900" b="1" dirty="0" smtClean="0">
                <a:solidFill>
                  <a:schemeClr val="bg1"/>
                </a:solidFill>
                <a:latin typeface="Calibri" panose="020F0502020204030204" pitchFamily="34" charset="0"/>
                <a:cs typeface="Calibri" panose="020F0502020204030204" pitchFamily="34" charset="0"/>
              </a:rPr>
              <a:t>Punishment of Rigorous Imprisonment</a:t>
            </a:r>
          </a:p>
          <a:p>
            <a:pPr algn="just"/>
            <a:r>
              <a:rPr lang="en-IN" sz="1900" b="1" dirty="0" smtClean="0">
                <a:solidFill>
                  <a:schemeClr val="bg1"/>
                </a:solidFill>
                <a:latin typeface="Calibri" panose="020F0502020204030204" pitchFamily="34" charset="0"/>
                <a:cs typeface="Calibri" panose="020F0502020204030204" pitchFamily="34" charset="0"/>
              </a:rPr>
              <a:t>Varying from 6 months to 7 years along with fine</a:t>
            </a:r>
            <a:endParaRPr lang="en-IN" sz="1900" b="1" dirty="0">
              <a:solidFill>
                <a:schemeClr val="bg1"/>
              </a:solidFill>
              <a:latin typeface="Calibri" panose="020F0502020204030204" pitchFamily="34" charset="0"/>
              <a:cs typeface="Calibri" panose="020F0502020204030204" pitchFamily="34" charset="0"/>
            </a:endParaRPr>
          </a:p>
        </p:txBody>
      </p:sp>
      <p:cxnSp>
        <p:nvCxnSpPr>
          <p:cNvPr id="8" name="Straight Arrow Connector 7"/>
          <p:cNvCxnSpPr/>
          <p:nvPr/>
        </p:nvCxnSpPr>
        <p:spPr>
          <a:xfrm flipH="1">
            <a:off x="3394577" y="2793926"/>
            <a:ext cx="577968" cy="421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892107" y="2854953"/>
            <a:ext cx="625256" cy="33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281358" y="1512778"/>
            <a:ext cx="5102993" cy="1319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3394577" y="1594217"/>
            <a:ext cx="4875966" cy="1261884"/>
          </a:xfrm>
          <a:prstGeom prst="rect">
            <a:avLst/>
          </a:prstGeom>
          <a:noFill/>
        </p:spPr>
        <p:txBody>
          <a:bodyPr wrap="square" rtlCol="0">
            <a:spAutoFit/>
          </a:bodyPr>
          <a:lstStyle/>
          <a:p>
            <a:pPr algn="ctr"/>
            <a:r>
              <a:rPr lang="en-US" sz="1900" b="1" dirty="0">
                <a:solidFill>
                  <a:schemeClr val="bg1"/>
                </a:solidFill>
              </a:rPr>
              <a:t>Abetment of false return, account, statement or declaration relating to any income or fringe benefits chargeable to tax</a:t>
            </a:r>
            <a:endParaRPr lang="en-IN" sz="1900" b="1" dirty="0">
              <a:solidFill>
                <a:schemeClr val="bg1"/>
              </a:solidFill>
              <a:latin typeface="Calibri" panose="020F0502020204030204" pitchFamily="34" charset="0"/>
              <a:cs typeface="Calibri" panose="020F0502020204030204" pitchFamily="34" charset="0"/>
            </a:endParaRPr>
          </a:p>
        </p:txBody>
      </p:sp>
      <p:sp>
        <p:nvSpPr>
          <p:cNvPr id="36" name="Rectangle 35"/>
          <p:cNvSpPr/>
          <p:nvPr/>
        </p:nvSpPr>
        <p:spPr>
          <a:xfrm>
            <a:off x="3432704" y="723406"/>
            <a:ext cx="4799712" cy="523220"/>
          </a:xfrm>
          <a:prstGeom prst="rect">
            <a:avLst/>
          </a:prstGeom>
        </p:spPr>
        <p:txBody>
          <a:bodyPr wrap="none">
            <a:spAutoFit/>
          </a:bodyPr>
          <a:lstStyle/>
          <a:p>
            <a:r>
              <a:rPr lang="en-US" sz="2800" b="1" dirty="0" smtClean="0">
                <a:solidFill>
                  <a:schemeClr val="accent5"/>
                </a:solidFill>
                <a:latin typeface="Calibri" panose="020F0502020204030204" pitchFamily="34" charset="0"/>
                <a:cs typeface="Calibri" panose="020F0502020204030204" pitchFamily="34" charset="0"/>
              </a:rPr>
              <a:t>Abatement of false return, etc.</a:t>
            </a:r>
            <a:endParaRPr lang="en-IN" sz="2800" b="1" dirty="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801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7987" y="2617406"/>
            <a:ext cx="11720576" cy="1657235"/>
          </a:xfrm>
          <a:prstGeom prst="rect">
            <a:avLst/>
          </a:prstGeom>
          <a:noFill/>
          <a:ln w="28575">
            <a:solidFill>
              <a:schemeClr val="accent6">
                <a:lumMod val="75000"/>
              </a:schemeClr>
            </a:solidFill>
          </a:ln>
        </p:spPr>
        <p:txBody>
          <a:bodyPr wrap="square" lIns="117208" tIns="58604" rIns="117208" bIns="58604" rtlCol="0">
            <a:spAutoFit/>
          </a:bodyPr>
          <a:lstStyle/>
          <a:p>
            <a:pPr algn="ctr"/>
            <a:r>
              <a:rPr lang="en-US" sz="5000" b="1" dirty="0" smtClean="0">
                <a:solidFill>
                  <a:schemeClr val="tx1">
                    <a:lumMod val="95000"/>
                    <a:lumOff val="5000"/>
                  </a:schemeClr>
                </a:solidFill>
                <a:latin typeface="Times New Roman" panose="02020603050405020304" pitchFamily="18" charset="0"/>
                <a:cs typeface="Times New Roman" panose="02020603050405020304" pitchFamily="18" charset="0"/>
              </a:rPr>
              <a:t>Section 43B(h) of </a:t>
            </a:r>
          </a:p>
          <a:p>
            <a:pPr algn="ctr"/>
            <a:r>
              <a:rPr lang="en-US" sz="5000" b="1" dirty="0" smtClean="0">
                <a:solidFill>
                  <a:schemeClr val="tx1">
                    <a:lumMod val="95000"/>
                    <a:lumOff val="5000"/>
                  </a:schemeClr>
                </a:solidFill>
                <a:latin typeface="Times New Roman" panose="02020603050405020304" pitchFamily="18" charset="0"/>
                <a:cs typeface="Times New Roman" panose="02020603050405020304" pitchFamily="18" charset="0"/>
              </a:rPr>
              <a:t>Income Tax Act, 1961</a:t>
            </a:r>
          </a:p>
        </p:txBody>
      </p:sp>
      <p:sp>
        <p:nvSpPr>
          <p:cNvPr id="12" name="Content Placeholder 11"/>
          <p:cNvSpPr>
            <a:spLocks noGrp="1"/>
          </p:cNvSpPr>
          <p:nvPr>
            <p:ph idx="1"/>
          </p:nvPr>
        </p:nvSpPr>
        <p:spPr>
          <a:xfrm>
            <a:off x="914400" y="3505200"/>
            <a:ext cx="10668000" cy="3069336"/>
          </a:xfrm>
        </p:spPr>
        <p:txBody>
          <a:bodyPr>
            <a:normAutofit fontScale="77500" lnSpcReduction="20000"/>
          </a:bodyPr>
          <a:lstStyle/>
          <a:p>
            <a:pPr marL="140649" indent="0" algn="ctr">
              <a:buNone/>
            </a:pPr>
            <a:endParaRPr lang="en-US" b="1" dirty="0" smtClean="0">
              <a:latin typeface="Times New Roman" panose="02020603050405020304" pitchFamily="18" charset="0"/>
              <a:cs typeface="Times New Roman" panose="02020603050405020304" pitchFamily="18" charset="0"/>
            </a:endParaRPr>
          </a:p>
          <a:p>
            <a:pPr marL="140649" indent="0" algn="ctr">
              <a:buNone/>
            </a:pPr>
            <a:endParaRPr lang="en-US" b="1" dirty="0">
              <a:latin typeface="Times New Roman" panose="02020603050405020304" pitchFamily="18" charset="0"/>
              <a:cs typeface="Times New Roman" panose="02020603050405020304" pitchFamily="18" charset="0"/>
            </a:endParaRPr>
          </a:p>
          <a:p>
            <a:pPr marL="140649" indent="0" algn="ctr">
              <a:buNone/>
            </a:pPr>
            <a:endParaRPr lang="en-US" b="1" dirty="0" smtClean="0">
              <a:latin typeface="Times New Roman" panose="02020603050405020304" pitchFamily="18" charset="0"/>
              <a:cs typeface="Times New Roman" panose="02020603050405020304" pitchFamily="18" charset="0"/>
            </a:endParaRPr>
          </a:p>
          <a:p>
            <a:pPr marL="140649" indent="0" algn="ctr">
              <a:buNone/>
            </a:pPr>
            <a:endParaRPr lang="en-US" sz="3100" b="1" dirty="0" smtClean="0">
              <a:solidFill>
                <a:schemeClr val="tx1"/>
              </a:solidFill>
              <a:latin typeface="Times New Roman" panose="02020603050405020304" pitchFamily="18" charset="0"/>
              <a:cs typeface="Times New Roman" panose="02020603050405020304" pitchFamily="18" charset="0"/>
            </a:endParaRPr>
          </a:p>
          <a:p>
            <a:pPr marL="140649" indent="0" algn="ctr">
              <a:buNone/>
            </a:pPr>
            <a:r>
              <a:rPr lang="en-US" sz="3100" b="1" dirty="0" smtClean="0">
                <a:solidFill>
                  <a:schemeClr val="tx1"/>
                </a:solidFill>
                <a:latin typeface="Times New Roman" panose="02020603050405020304" pitchFamily="18" charset="0"/>
                <a:cs typeface="Times New Roman" panose="02020603050405020304" pitchFamily="18" charset="0"/>
              </a:rPr>
              <a:t>CA. PIYUSH. CHHAJED </a:t>
            </a:r>
          </a:p>
          <a:p>
            <a:pPr marL="140649" indent="0" algn="ctr">
              <a:buNone/>
            </a:pPr>
            <a:r>
              <a:rPr lang="en-US" sz="3100" b="1" dirty="0" smtClean="0">
                <a:solidFill>
                  <a:schemeClr val="tx1"/>
                </a:solidFill>
                <a:latin typeface="Times New Roman" panose="02020603050405020304" pitchFamily="18" charset="0"/>
                <a:cs typeface="Times New Roman" panose="02020603050405020304" pitchFamily="18" charset="0"/>
              </a:rPr>
              <a:t>FCA., DISA</a:t>
            </a:r>
          </a:p>
          <a:p>
            <a:pPr marL="140649" indent="0" algn="ctr">
              <a:buNone/>
            </a:pPr>
            <a:r>
              <a:rPr lang="en-US" sz="3100" b="1" dirty="0" smtClean="0">
                <a:solidFill>
                  <a:schemeClr val="tx1"/>
                </a:solidFill>
                <a:latin typeface="Times New Roman" panose="02020603050405020304" pitchFamily="18" charset="0"/>
                <a:cs typeface="Times New Roman" panose="02020603050405020304" pitchFamily="18" charset="0"/>
                <a:hlinkClick r:id="rId3"/>
              </a:rPr>
              <a:t>piyush@cndindia.com</a:t>
            </a:r>
            <a:endParaRPr lang="en-US" sz="3100" b="1" dirty="0" smtClean="0">
              <a:solidFill>
                <a:schemeClr val="tx1"/>
              </a:solidFill>
              <a:latin typeface="Times New Roman" panose="02020603050405020304" pitchFamily="18" charset="0"/>
              <a:cs typeface="Times New Roman" panose="02020603050405020304" pitchFamily="18" charset="0"/>
            </a:endParaRPr>
          </a:p>
          <a:p>
            <a:pPr marL="140649" indent="0" algn="ctr">
              <a:buNone/>
            </a:pPr>
            <a:r>
              <a:rPr lang="en-US" sz="3100" b="1" dirty="0" smtClean="0">
                <a:solidFill>
                  <a:schemeClr val="tx1"/>
                </a:solidFill>
                <a:latin typeface="Times New Roman" panose="02020603050405020304" pitchFamily="18" charset="0"/>
                <a:cs typeface="Times New Roman" panose="02020603050405020304" pitchFamily="18" charset="0"/>
              </a:rPr>
              <a:t>Mob : 9819084820</a:t>
            </a:r>
            <a:endParaRPr lang="en-US" sz="3100"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0"/>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457908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10561320" cy="595086"/>
          </a:xfrm>
        </p:spPr>
        <p:txBody>
          <a:bodyPr/>
          <a:lstStyle/>
          <a:p>
            <a:r>
              <a:rPr lang="en-US" sz="2800" dirty="0" smtClean="0">
                <a:latin typeface="Cambria" pitchFamily="18" charset="0"/>
              </a:rPr>
              <a:t>Section </a:t>
            </a:r>
            <a:r>
              <a:rPr lang="en-US" sz="2800" dirty="0">
                <a:latin typeface="Cambria" pitchFamily="18" charset="0"/>
              </a:rPr>
              <a:t>43B-Certain deductions to be only on actual payment.</a:t>
            </a:r>
            <a:endParaRPr lang="en-IN" sz="2800" dirty="0">
              <a:latin typeface="Cambria" pitchFamily="18" charset="0"/>
            </a:endParaRPr>
          </a:p>
        </p:txBody>
      </p:sp>
      <p:sp>
        <p:nvSpPr>
          <p:cNvPr id="3" name="Rectangle 2"/>
          <p:cNvSpPr/>
          <p:nvPr/>
        </p:nvSpPr>
        <p:spPr>
          <a:xfrm>
            <a:off x="159657" y="792185"/>
            <a:ext cx="11872686" cy="1200329"/>
          </a:xfrm>
          <a:prstGeom prst="rect">
            <a:avLst/>
          </a:prstGeom>
        </p:spPr>
        <p:txBody>
          <a:bodyPr wrap="square">
            <a:spAutoFit/>
          </a:bodyPr>
          <a:lstStyle/>
          <a:p>
            <a:pPr algn="just"/>
            <a:endParaRPr lang="en-US" sz="2400" dirty="0" smtClean="0">
              <a:latin typeface="Cambria" pitchFamily="18" charset="0"/>
            </a:endParaRPr>
          </a:p>
          <a:p>
            <a:pPr marL="457200" indent="-457200" algn="just">
              <a:buFont typeface="Wingdings" pitchFamily="2" charset="2"/>
              <a:buChar char="q"/>
            </a:pPr>
            <a:endParaRPr lang="en-US" sz="2400" dirty="0">
              <a:latin typeface="Cambria" pitchFamily="18" charset="0"/>
            </a:endParaRPr>
          </a:p>
          <a:p>
            <a:pPr marL="457200" indent="-457200" algn="just">
              <a:buFont typeface="Wingdings" pitchFamily="2" charset="2"/>
              <a:buChar char="q"/>
            </a:pPr>
            <a:endParaRPr lang="en-US" sz="2400" dirty="0">
              <a:latin typeface="Cambria" pitchFamily="18" charset="0"/>
            </a:endParaRPr>
          </a:p>
        </p:txBody>
      </p:sp>
      <p:grpSp>
        <p:nvGrpSpPr>
          <p:cNvPr id="4" name="object 3"/>
          <p:cNvGrpSpPr/>
          <p:nvPr/>
        </p:nvGrpSpPr>
        <p:grpSpPr>
          <a:xfrm>
            <a:off x="985058" y="1024302"/>
            <a:ext cx="8591204" cy="3216790"/>
            <a:chOff x="1626107" y="2051304"/>
            <a:chExt cx="8269605" cy="2069233"/>
          </a:xfrm>
        </p:grpSpPr>
        <p:sp>
          <p:nvSpPr>
            <p:cNvPr id="5" name="object 4"/>
            <p:cNvSpPr/>
            <p:nvPr/>
          </p:nvSpPr>
          <p:spPr>
            <a:xfrm>
              <a:off x="1626107" y="2051304"/>
              <a:ext cx="7599045" cy="1009015"/>
            </a:xfrm>
            <a:custGeom>
              <a:avLst/>
              <a:gdLst/>
              <a:ahLst/>
              <a:cxnLst/>
              <a:rect l="l" t="t" r="r" b="b"/>
              <a:pathLst>
                <a:path w="7599045" h="1009014">
                  <a:moveTo>
                    <a:pt x="7497826" y="0"/>
                  </a:moveTo>
                  <a:lnTo>
                    <a:pt x="100837" y="0"/>
                  </a:lnTo>
                  <a:lnTo>
                    <a:pt x="61614" y="7933"/>
                  </a:lnTo>
                  <a:lnTo>
                    <a:pt x="29559" y="29559"/>
                  </a:lnTo>
                  <a:lnTo>
                    <a:pt x="7933" y="61614"/>
                  </a:lnTo>
                  <a:lnTo>
                    <a:pt x="0" y="100837"/>
                  </a:lnTo>
                  <a:lnTo>
                    <a:pt x="0" y="908050"/>
                  </a:lnTo>
                  <a:lnTo>
                    <a:pt x="7933" y="947273"/>
                  </a:lnTo>
                  <a:lnTo>
                    <a:pt x="29559" y="979328"/>
                  </a:lnTo>
                  <a:lnTo>
                    <a:pt x="61614" y="1000954"/>
                  </a:lnTo>
                  <a:lnTo>
                    <a:pt x="100837" y="1008888"/>
                  </a:lnTo>
                  <a:lnTo>
                    <a:pt x="7497826" y="1008888"/>
                  </a:lnTo>
                  <a:lnTo>
                    <a:pt x="7537049" y="1000954"/>
                  </a:lnTo>
                  <a:lnTo>
                    <a:pt x="7569104" y="979328"/>
                  </a:lnTo>
                  <a:lnTo>
                    <a:pt x="7590730" y="947273"/>
                  </a:lnTo>
                  <a:lnTo>
                    <a:pt x="7598664" y="908050"/>
                  </a:lnTo>
                  <a:lnTo>
                    <a:pt x="7598664" y="100837"/>
                  </a:lnTo>
                  <a:lnTo>
                    <a:pt x="7590730" y="61614"/>
                  </a:lnTo>
                  <a:lnTo>
                    <a:pt x="7569104" y="29559"/>
                  </a:lnTo>
                  <a:lnTo>
                    <a:pt x="7537049" y="7933"/>
                  </a:lnTo>
                  <a:lnTo>
                    <a:pt x="7497826" y="0"/>
                  </a:lnTo>
                  <a:close/>
                </a:path>
              </a:pathLst>
            </a:custGeom>
            <a:solidFill>
              <a:srgbClr val="5B9BD4"/>
            </a:solidFill>
          </p:spPr>
          <p:txBody>
            <a:bodyPr wrap="square" lIns="0" tIns="0" rIns="0" bIns="0" rtlCol="0"/>
            <a:lstStyle/>
            <a:p>
              <a:pPr algn="just"/>
              <a:endParaRPr dirty="0"/>
            </a:p>
          </p:txBody>
        </p:sp>
        <p:sp>
          <p:nvSpPr>
            <p:cNvPr id="6" name="object 5"/>
            <p:cNvSpPr/>
            <p:nvPr/>
          </p:nvSpPr>
          <p:spPr>
            <a:xfrm>
              <a:off x="2296667" y="3111522"/>
              <a:ext cx="7599045" cy="1009015"/>
            </a:xfrm>
            <a:custGeom>
              <a:avLst/>
              <a:gdLst/>
              <a:ahLst/>
              <a:cxnLst/>
              <a:rect l="l" t="t" r="r" b="b"/>
              <a:pathLst>
                <a:path w="7599045" h="1009014">
                  <a:moveTo>
                    <a:pt x="7497826" y="0"/>
                  </a:moveTo>
                  <a:lnTo>
                    <a:pt x="100837" y="0"/>
                  </a:lnTo>
                  <a:lnTo>
                    <a:pt x="61614" y="7933"/>
                  </a:lnTo>
                  <a:lnTo>
                    <a:pt x="29559" y="29559"/>
                  </a:lnTo>
                  <a:lnTo>
                    <a:pt x="7933" y="61614"/>
                  </a:lnTo>
                  <a:lnTo>
                    <a:pt x="0" y="100838"/>
                  </a:lnTo>
                  <a:lnTo>
                    <a:pt x="0" y="908050"/>
                  </a:lnTo>
                  <a:lnTo>
                    <a:pt x="7933" y="947273"/>
                  </a:lnTo>
                  <a:lnTo>
                    <a:pt x="29559" y="979328"/>
                  </a:lnTo>
                  <a:lnTo>
                    <a:pt x="61614" y="1000954"/>
                  </a:lnTo>
                  <a:lnTo>
                    <a:pt x="100837" y="1008888"/>
                  </a:lnTo>
                  <a:lnTo>
                    <a:pt x="7497826" y="1008888"/>
                  </a:lnTo>
                  <a:lnTo>
                    <a:pt x="7537049" y="1000954"/>
                  </a:lnTo>
                  <a:lnTo>
                    <a:pt x="7569104" y="979328"/>
                  </a:lnTo>
                  <a:lnTo>
                    <a:pt x="7590730" y="947273"/>
                  </a:lnTo>
                  <a:lnTo>
                    <a:pt x="7598663" y="908050"/>
                  </a:lnTo>
                  <a:lnTo>
                    <a:pt x="7598663" y="100838"/>
                  </a:lnTo>
                  <a:lnTo>
                    <a:pt x="7590730" y="61614"/>
                  </a:lnTo>
                  <a:lnTo>
                    <a:pt x="7569104" y="29559"/>
                  </a:lnTo>
                  <a:lnTo>
                    <a:pt x="7537049" y="7933"/>
                  </a:lnTo>
                  <a:lnTo>
                    <a:pt x="7497826" y="0"/>
                  </a:lnTo>
                  <a:close/>
                </a:path>
              </a:pathLst>
            </a:custGeom>
            <a:solidFill>
              <a:srgbClr val="4DC58D"/>
            </a:solidFill>
          </p:spPr>
          <p:txBody>
            <a:bodyPr wrap="square" lIns="0" tIns="0" rIns="0" bIns="0" rtlCol="0"/>
            <a:lstStyle/>
            <a:p>
              <a:pPr algn="just"/>
              <a:endParaRPr dirty="0"/>
            </a:p>
          </p:txBody>
        </p:sp>
      </p:grpSp>
      <p:sp>
        <p:nvSpPr>
          <p:cNvPr id="8" name="Rectangle 7"/>
          <p:cNvSpPr/>
          <p:nvPr/>
        </p:nvSpPr>
        <p:spPr>
          <a:xfrm>
            <a:off x="1427659" y="1208434"/>
            <a:ext cx="7009363" cy="1200329"/>
          </a:xfrm>
          <a:prstGeom prst="rect">
            <a:avLst/>
          </a:prstGeom>
        </p:spPr>
        <p:txBody>
          <a:bodyPr wrap="square">
            <a:spAutoFit/>
          </a:bodyPr>
          <a:lstStyle/>
          <a:p>
            <a:pPr algn="just"/>
            <a:r>
              <a:rPr lang="en-US" sz="2400" dirty="0" smtClean="0">
                <a:latin typeface="Cambria" pitchFamily="18" charset="0"/>
              </a:rPr>
              <a:t>43B - Notwithstanding </a:t>
            </a:r>
            <a:r>
              <a:rPr lang="en-US" sz="2400" dirty="0">
                <a:latin typeface="Cambria" pitchFamily="18" charset="0"/>
              </a:rPr>
              <a:t>anything contained in any other provision of this Act, a deduction otherwise allowable under this Act in respect of— </a:t>
            </a:r>
            <a:endParaRPr lang="en-US" sz="2400" dirty="0" smtClean="0">
              <a:latin typeface="Cambria" pitchFamily="18" charset="0"/>
            </a:endParaRPr>
          </a:p>
        </p:txBody>
      </p:sp>
      <p:sp>
        <p:nvSpPr>
          <p:cNvPr id="10" name="object 4"/>
          <p:cNvSpPr/>
          <p:nvPr/>
        </p:nvSpPr>
        <p:spPr>
          <a:xfrm>
            <a:off x="2496342" y="4313640"/>
            <a:ext cx="8360347" cy="1946044"/>
          </a:xfrm>
          <a:custGeom>
            <a:avLst/>
            <a:gdLst/>
            <a:ahLst/>
            <a:cxnLst/>
            <a:rect l="l" t="t" r="r" b="b"/>
            <a:pathLst>
              <a:path w="7599045" h="1009014">
                <a:moveTo>
                  <a:pt x="7497826" y="0"/>
                </a:moveTo>
                <a:lnTo>
                  <a:pt x="100837" y="0"/>
                </a:lnTo>
                <a:lnTo>
                  <a:pt x="61614" y="7933"/>
                </a:lnTo>
                <a:lnTo>
                  <a:pt x="29559" y="29559"/>
                </a:lnTo>
                <a:lnTo>
                  <a:pt x="7933" y="61614"/>
                </a:lnTo>
                <a:lnTo>
                  <a:pt x="0" y="100837"/>
                </a:lnTo>
                <a:lnTo>
                  <a:pt x="0" y="908050"/>
                </a:lnTo>
                <a:lnTo>
                  <a:pt x="7933" y="947273"/>
                </a:lnTo>
                <a:lnTo>
                  <a:pt x="29559" y="979328"/>
                </a:lnTo>
                <a:lnTo>
                  <a:pt x="61614" y="1000954"/>
                </a:lnTo>
                <a:lnTo>
                  <a:pt x="100837" y="1008888"/>
                </a:lnTo>
                <a:lnTo>
                  <a:pt x="7497826" y="1008888"/>
                </a:lnTo>
                <a:lnTo>
                  <a:pt x="7537049" y="1000954"/>
                </a:lnTo>
                <a:lnTo>
                  <a:pt x="7569104" y="979328"/>
                </a:lnTo>
                <a:lnTo>
                  <a:pt x="7590730" y="947273"/>
                </a:lnTo>
                <a:lnTo>
                  <a:pt x="7598664" y="908050"/>
                </a:lnTo>
                <a:lnTo>
                  <a:pt x="7598664" y="100837"/>
                </a:lnTo>
                <a:lnTo>
                  <a:pt x="7590730" y="61614"/>
                </a:lnTo>
                <a:lnTo>
                  <a:pt x="7569104" y="29559"/>
                </a:lnTo>
                <a:lnTo>
                  <a:pt x="7537049" y="7933"/>
                </a:lnTo>
                <a:lnTo>
                  <a:pt x="7497826" y="0"/>
                </a:lnTo>
                <a:close/>
              </a:path>
            </a:pathLst>
          </a:custGeom>
          <a:solidFill>
            <a:srgbClr val="5B9BD4"/>
          </a:solidFill>
        </p:spPr>
        <p:txBody>
          <a:bodyPr wrap="square" lIns="0" tIns="0" rIns="0" bIns="0" rtlCol="0"/>
          <a:lstStyle/>
          <a:p>
            <a:pPr algn="just"/>
            <a:endParaRPr dirty="0"/>
          </a:p>
        </p:txBody>
      </p:sp>
      <p:sp>
        <p:nvSpPr>
          <p:cNvPr id="7" name="Rectangle 6"/>
          <p:cNvSpPr/>
          <p:nvPr/>
        </p:nvSpPr>
        <p:spPr>
          <a:xfrm>
            <a:off x="1786666" y="2672497"/>
            <a:ext cx="7684625" cy="1569660"/>
          </a:xfrm>
          <a:prstGeom prst="rect">
            <a:avLst/>
          </a:prstGeom>
        </p:spPr>
        <p:txBody>
          <a:bodyPr wrap="square">
            <a:spAutoFit/>
          </a:bodyPr>
          <a:lstStyle/>
          <a:p>
            <a:pPr algn="just"/>
            <a:r>
              <a:rPr lang="en-US" sz="2400" dirty="0" smtClean="0">
                <a:latin typeface="Cambria" pitchFamily="18" charset="0"/>
              </a:rPr>
              <a:t>(h) any </a:t>
            </a:r>
            <a:r>
              <a:rPr lang="en-US" sz="2400" dirty="0">
                <a:latin typeface="Cambria" pitchFamily="18" charset="0"/>
              </a:rPr>
              <a:t>sum payable by the assessee to a MICRO or SMALL enterprise beyond the time limit specified in 15 of the Micro, Small and Medium Enterprises Development Act, </a:t>
            </a:r>
            <a:r>
              <a:rPr lang="en-US" sz="2400" dirty="0" smtClean="0">
                <a:latin typeface="Cambria" pitchFamily="18" charset="0"/>
              </a:rPr>
              <a:t>2006</a:t>
            </a:r>
            <a:r>
              <a:rPr lang="en-US" sz="2400" dirty="0">
                <a:latin typeface="Cambria" pitchFamily="18" charset="0"/>
              </a:rPr>
              <a:t>,</a:t>
            </a:r>
          </a:p>
        </p:txBody>
      </p:sp>
      <p:sp>
        <p:nvSpPr>
          <p:cNvPr id="9" name="Rectangle 8"/>
          <p:cNvSpPr/>
          <p:nvPr/>
        </p:nvSpPr>
        <p:spPr>
          <a:xfrm>
            <a:off x="2525832" y="4324719"/>
            <a:ext cx="8330857" cy="1938992"/>
          </a:xfrm>
          <a:prstGeom prst="rect">
            <a:avLst/>
          </a:prstGeom>
        </p:spPr>
        <p:txBody>
          <a:bodyPr wrap="square">
            <a:spAutoFit/>
          </a:bodyPr>
          <a:lstStyle/>
          <a:p>
            <a:pPr algn="just"/>
            <a:r>
              <a:rPr lang="en-US" sz="2400" dirty="0">
                <a:latin typeface="Cambria" pitchFamily="18" charset="0"/>
              </a:rPr>
              <a:t>shall be allowed (irrespective of the previous year in which the liability to pay such sum was incurred by the assessee according to the method of accounting regularly employed by him) only in computing the income referred to in section 28 of that previous year in which such sum is actually paid by him.</a:t>
            </a:r>
          </a:p>
        </p:txBody>
      </p:sp>
    </p:spTree>
    <p:extLst>
      <p:ext uri="{BB962C8B-B14F-4D97-AF65-F5344CB8AC3E}">
        <p14:creationId xmlns:p14="http://schemas.microsoft.com/office/powerpoint/2010/main" val="361552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Why do people issue Fake Invoices?</a:t>
            </a:r>
            <a:endParaRPr lang="en-IN" dirty="0"/>
          </a:p>
        </p:txBody>
      </p:sp>
      <p:graphicFrame>
        <p:nvGraphicFramePr>
          <p:cNvPr id="3" name="Diagram 2"/>
          <p:cNvGraphicFramePr/>
          <p:nvPr>
            <p:extLst>
              <p:ext uri="{D42A27DB-BD31-4B8C-83A1-F6EECF244321}">
                <p14:modId xmlns:p14="http://schemas.microsoft.com/office/powerpoint/2010/main" val="2199342477"/>
              </p:ext>
            </p:extLst>
          </p:nvPr>
        </p:nvGraphicFramePr>
        <p:xfrm>
          <a:off x="313899" y="736979"/>
          <a:ext cx="10358649" cy="540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14951" y="3603005"/>
            <a:ext cx="3794077" cy="150810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To avail unfair advantages like fraudulent </a:t>
            </a:r>
            <a:r>
              <a:rPr lang="en-US" sz="2400" dirty="0" smtClean="0">
                <a:latin typeface="Calibri" panose="020F0502020204030204" pitchFamily="34" charset="0"/>
                <a:cs typeface="Calibri" panose="020F0502020204030204" pitchFamily="34" charset="0"/>
              </a:rPr>
              <a:t>availing </a:t>
            </a:r>
            <a:r>
              <a:rPr lang="en-US" sz="2400" dirty="0">
                <a:latin typeface="Calibri" panose="020F0502020204030204" pitchFamily="34" charset="0"/>
                <a:cs typeface="Calibri" panose="020F0502020204030204" pitchFamily="34" charset="0"/>
              </a:rPr>
              <a:t>of the input tax credit; </a:t>
            </a:r>
          </a:p>
          <a:p>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5959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Applicability of Sec 43B(h)</a:t>
            </a:r>
            <a:endParaRPr lang="en-IN" sz="2800" dirty="0">
              <a:latin typeface="Cambria" pitchFamily="18" charset="0"/>
            </a:endParaRPr>
          </a:p>
        </p:txBody>
      </p:sp>
      <p:graphicFrame>
        <p:nvGraphicFramePr>
          <p:cNvPr id="4" name="Diagram 3"/>
          <p:cNvGraphicFramePr/>
          <p:nvPr>
            <p:extLst/>
          </p:nvPr>
        </p:nvGraphicFramePr>
        <p:xfrm>
          <a:off x="1407885" y="2032000"/>
          <a:ext cx="9071430" cy="329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38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Criteria of Micro &amp; Small Enterprise</a:t>
            </a:r>
            <a:endParaRPr lang="en-IN" sz="2800" dirty="0">
              <a:latin typeface="Cambria" pitchFamily="18" charset="0"/>
            </a:endParaRPr>
          </a:p>
        </p:txBody>
      </p:sp>
      <p:sp>
        <p:nvSpPr>
          <p:cNvPr id="4" name="Rectangle 3"/>
          <p:cNvSpPr/>
          <p:nvPr/>
        </p:nvSpPr>
        <p:spPr>
          <a:xfrm>
            <a:off x="2002972" y="955970"/>
            <a:ext cx="8084457" cy="830997"/>
          </a:xfrm>
          <a:prstGeom prst="rect">
            <a:avLst/>
          </a:prstGeom>
        </p:spPr>
        <p:txBody>
          <a:bodyPr wrap="square">
            <a:spAutoFit/>
          </a:bodyPr>
          <a:lstStyle/>
          <a:p>
            <a:pPr algn="ctr"/>
            <a:r>
              <a:rPr lang="en-US" sz="2400" b="1" dirty="0">
                <a:latin typeface="Cambria" panose="02040503050406030204" pitchFamily="18" charset="0"/>
                <a:ea typeface="Cambria" panose="02040503050406030204" pitchFamily="18" charset="0"/>
              </a:rPr>
              <a:t>Revised MSME Classification (</a:t>
            </a:r>
            <a:r>
              <a:rPr lang="en-US" sz="2400" b="1" dirty="0" err="1">
                <a:latin typeface="Cambria" panose="02040503050406030204" pitchFamily="18" charset="0"/>
                <a:ea typeface="Cambria" panose="02040503050406030204" pitchFamily="18" charset="0"/>
              </a:rPr>
              <a:t>w.e.f</a:t>
            </a:r>
            <a:r>
              <a:rPr lang="en-US" sz="2400" b="1" dirty="0">
                <a:latin typeface="Cambria" panose="02040503050406030204" pitchFamily="18" charset="0"/>
                <a:ea typeface="Cambria" panose="02040503050406030204" pitchFamily="18" charset="0"/>
              </a:rPr>
              <a:t>. 01/07/2020)</a:t>
            </a:r>
          </a:p>
          <a:p>
            <a:pPr algn="ctr"/>
            <a:r>
              <a:rPr lang="en-US" sz="2400" b="1" dirty="0">
                <a:latin typeface="Cambria" panose="02040503050406030204" pitchFamily="18" charset="0"/>
                <a:ea typeface="Cambria" panose="02040503050406030204" pitchFamily="18" charset="0"/>
              </a:rPr>
              <a:t>(Circular No. 1532 dated 01/06/2020)</a:t>
            </a:r>
            <a:endParaRPr lang="en-IN" sz="2400" b="1" dirty="0">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8CC269A6-5188-4CB2-AD98-26C7D0D503D1}"/>
              </a:ext>
            </a:extLst>
          </p:cNvPr>
          <p:cNvGraphicFramePr>
            <a:graphicFrameLocks noGrp="1"/>
          </p:cNvGraphicFramePr>
          <p:nvPr>
            <p:extLst/>
          </p:nvPr>
        </p:nvGraphicFramePr>
        <p:xfrm>
          <a:off x="798285" y="2206171"/>
          <a:ext cx="10072914" cy="4064000"/>
        </p:xfrm>
        <a:graphic>
          <a:graphicData uri="http://schemas.openxmlformats.org/drawingml/2006/table">
            <a:tbl>
              <a:tblPr firstRow="1" bandRow="1">
                <a:tableStyleId>{5C22544A-7EE6-4342-B048-85BDC9FD1C3A}</a:tableStyleId>
              </a:tblPr>
              <a:tblGrid>
                <a:gridCol w="4586515">
                  <a:extLst>
                    <a:ext uri="{9D8B030D-6E8A-4147-A177-3AD203B41FA5}">
                      <a16:colId xmlns:a16="http://schemas.microsoft.com/office/drawing/2014/main" val="995660274"/>
                    </a:ext>
                  </a:extLst>
                </a:gridCol>
                <a:gridCol w="2743200">
                  <a:extLst>
                    <a:ext uri="{9D8B030D-6E8A-4147-A177-3AD203B41FA5}">
                      <a16:colId xmlns:a16="http://schemas.microsoft.com/office/drawing/2014/main" val="587399050"/>
                    </a:ext>
                  </a:extLst>
                </a:gridCol>
                <a:gridCol w="2743199">
                  <a:extLst>
                    <a:ext uri="{9D8B030D-6E8A-4147-A177-3AD203B41FA5}">
                      <a16:colId xmlns:a16="http://schemas.microsoft.com/office/drawing/2014/main" val="1645780112"/>
                    </a:ext>
                  </a:extLst>
                </a:gridCol>
              </a:tblGrid>
              <a:tr h="787341">
                <a:tc>
                  <a:txBody>
                    <a:bodyPr/>
                    <a:lstStyle/>
                    <a:p>
                      <a:pPr marR="0" algn="ctr" rtl="0">
                        <a:lnSpc>
                          <a:spcPct val="100000"/>
                        </a:lnSpc>
                        <a:spcBef>
                          <a:spcPts val="0"/>
                        </a:spcBef>
                        <a:spcAft>
                          <a:spcPts val="0"/>
                        </a:spcAft>
                        <a:buClr>
                          <a:srgbClr val="000000"/>
                        </a:buClr>
                        <a:buFont typeface="Arial"/>
                      </a:pPr>
                      <a:r>
                        <a:rPr lang="en-US" sz="2400" b="1" i="0" u="none" strike="noStrike" cap="none" dirty="0" smtClean="0">
                          <a:solidFill>
                            <a:schemeClr val="bg1"/>
                          </a:solidFill>
                          <a:latin typeface="Cambria" panose="02040503050406030204" pitchFamily="18" charset="0"/>
                          <a:ea typeface="Cambria" panose="02040503050406030204" pitchFamily="18" charset="0"/>
                          <a:cs typeface="Arial"/>
                          <a:sym typeface="Arial"/>
                        </a:rPr>
                        <a:t>Criteria</a:t>
                      </a:r>
                      <a:endParaRPr lang="en-IN" sz="2400" b="1" i="0" u="none" strike="noStrike" cap="none" dirty="0">
                        <a:solidFill>
                          <a:schemeClr val="bg1"/>
                        </a:solidFill>
                        <a:latin typeface="Cambria" panose="02040503050406030204" pitchFamily="18" charset="0"/>
                        <a:ea typeface="Cambria" panose="02040503050406030204" pitchFamily="18" charset="0"/>
                        <a:cs typeface="Arial"/>
                        <a:sym typeface="Arial"/>
                      </a:endParaRPr>
                    </a:p>
                  </a:txBody>
                  <a:tcPr anchor="ctr">
                    <a:solidFill>
                      <a:schemeClr val="accent3">
                        <a:lumMod val="50000"/>
                      </a:schemeClr>
                    </a:solidFill>
                  </a:tcPr>
                </a:tc>
                <a:tc>
                  <a:txBody>
                    <a:bodyPr/>
                    <a:lstStyle/>
                    <a:p>
                      <a:pPr marR="0" algn="ctr" rtl="0">
                        <a:lnSpc>
                          <a:spcPct val="100000"/>
                        </a:lnSpc>
                        <a:spcBef>
                          <a:spcPts val="0"/>
                        </a:spcBef>
                        <a:spcAft>
                          <a:spcPts val="0"/>
                        </a:spcAft>
                        <a:buClr>
                          <a:srgbClr val="000000"/>
                        </a:buClr>
                        <a:buFont typeface="Arial"/>
                      </a:pPr>
                      <a:r>
                        <a:rPr lang="en-US" sz="2400" b="1" i="0" u="none" strike="noStrike" cap="none" dirty="0">
                          <a:solidFill>
                            <a:schemeClr val="bg1"/>
                          </a:solidFill>
                          <a:latin typeface="Cambria" panose="02040503050406030204" pitchFamily="18" charset="0"/>
                          <a:ea typeface="Cambria" panose="02040503050406030204" pitchFamily="18" charset="0"/>
                          <a:cs typeface="Arial"/>
                          <a:sym typeface="Arial"/>
                        </a:rPr>
                        <a:t>Micro</a:t>
                      </a:r>
                      <a:endParaRPr lang="en-IN" sz="2400" b="1" i="0" u="none" strike="noStrike" cap="none" dirty="0">
                        <a:solidFill>
                          <a:schemeClr val="bg1"/>
                        </a:solidFill>
                        <a:latin typeface="Cambria" panose="02040503050406030204" pitchFamily="18" charset="0"/>
                        <a:ea typeface="Cambria" panose="02040503050406030204" pitchFamily="18" charset="0"/>
                        <a:cs typeface="Arial"/>
                        <a:sym typeface="Arial"/>
                      </a:endParaRPr>
                    </a:p>
                  </a:txBody>
                  <a:tcPr anchor="ctr">
                    <a:solidFill>
                      <a:schemeClr val="accent3">
                        <a:lumMod val="50000"/>
                      </a:schemeClr>
                    </a:solidFill>
                  </a:tcPr>
                </a:tc>
                <a:tc>
                  <a:txBody>
                    <a:bodyPr/>
                    <a:lstStyle/>
                    <a:p>
                      <a:pPr marR="0" algn="ctr" rtl="0">
                        <a:lnSpc>
                          <a:spcPct val="100000"/>
                        </a:lnSpc>
                        <a:spcBef>
                          <a:spcPts val="0"/>
                        </a:spcBef>
                        <a:spcAft>
                          <a:spcPts val="0"/>
                        </a:spcAft>
                        <a:buClr>
                          <a:srgbClr val="000000"/>
                        </a:buClr>
                        <a:buFont typeface="Arial"/>
                      </a:pPr>
                      <a:r>
                        <a:rPr lang="en-US" sz="2400" b="1" i="0" u="none" strike="noStrike" cap="none" dirty="0">
                          <a:solidFill>
                            <a:schemeClr val="bg1"/>
                          </a:solidFill>
                          <a:latin typeface="Cambria" panose="02040503050406030204" pitchFamily="18" charset="0"/>
                          <a:ea typeface="Cambria" panose="02040503050406030204" pitchFamily="18" charset="0"/>
                          <a:cs typeface="Arial"/>
                          <a:sym typeface="Arial"/>
                        </a:rPr>
                        <a:t>Small</a:t>
                      </a:r>
                      <a:endParaRPr lang="en-IN" sz="2400" b="1" i="0" u="none" strike="noStrike" cap="none" dirty="0">
                        <a:solidFill>
                          <a:schemeClr val="bg1"/>
                        </a:solidFill>
                        <a:latin typeface="Cambria" panose="02040503050406030204" pitchFamily="18" charset="0"/>
                        <a:ea typeface="Cambria" panose="02040503050406030204" pitchFamily="18" charset="0"/>
                        <a:cs typeface="Arial"/>
                        <a:sym typeface="Arial"/>
                      </a:endParaRPr>
                    </a:p>
                  </a:txBody>
                  <a:tcPr anchor="ctr">
                    <a:solidFill>
                      <a:schemeClr val="accent3">
                        <a:lumMod val="50000"/>
                      </a:schemeClr>
                    </a:solidFill>
                  </a:tcPr>
                </a:tc>
                <a:extLst>
                  <a:ext uri="{0D108BD9-81ED-4DB2-BD59-A6C34878D82A}">
                    <a16:rowId xmlns:a16="http://schemas.microsoft.com/office/drawing/2014/main" val="1645135252"/>
                  </a:ext>
                </a:extLst>
              </a:tr>
              <a:tr h="1719093">
                <a:tc>
                  <a:txBody>
                    <a:bodyPr/>
                    <a:lstStyle/>
                    <a:p>
                      <a:r>
                        <a:rPr lang="en-US" sz="2400" b="1" i="0" u="none" strike="noStrike" cap="none" dirty="0">
                          <a:solidFill>
                            <a:srgbClr val="000000"/>
                          </a:solidFill>
                          <a:latin typeface="Cambria" panose="02040503050406030204" pitchFamily="18" charset="0"/>
                          <a:ea typeface="Cambria" panose="02040503050406030204" pitchFamily="18" charset="0"/>
                          <a:cs typeface="Arial"/>
                          <a:sym typeface="Arial"/>
                        </a:rPr>
                        <a:t>Investment in Plant &amp; Machinery or Equipment (WDV as per Income Tax Act, 1961 )</a:t>
                      </a:r>
                      <a:endParaRPr lang="en-IN" sz="2400" b="1" i="0" u="none" strike="noStrike" cap="none" dirty="0">
                        <a:solidFill>
                          <a:srgbClr val="000000"/>
                        </a:solidFill>
                        <a:latin typeface="Cambria" panose="02040503050406030204" pitchFamily="18" charset="0"/>
                        <a:ea typeface="Cambria" panose="02040503050406030204" pitchFamily="18" charset="0"/>
                        <a:cs typeface="Arial"/>
                        <a:sym typeface="Arial"/>
                      </a:endParaRPr>
                    </a:p>
                  </a:txBody>
                  <a:tcPr>
                    <a:solidFill>
                      <a:schemeClr val="accent3">
                        <a:lumMod val="40000"/>
                        <a:lumOff val="60000"/>
                      </a:schemeClr>
                    </a:solidFill>
                  </a:tcPr>
                </a:tc>
                <a:tc>
                  <a:txBody>
                    <a:bodyPr/>
                    <a:lstStyle/>
                    <a:p>
                      <a:r>
                        <a:rPr lang="en-US" sz="2400" b="1" i="0" u="none" strike="noStrike" cap="none" dirty="0">
                          <a:solidFill>
                            <a:srgbClr val="000000"/>
                          </a:solidFill>
                          <a:latin typeface="Cambria" panose="02040503050406030204" pitchFamily="18" charset="0"/>
                          <a:ea typeface="Cambria" panose="02040503050406030204" pitchFamily="18" charset="0"/>
                          <a:cs typeface="Arial"/>
                          <a:sym typeface="Arial"/>
                        </a:rPr>
                        <a:t>Less than Rs. 1 Crore</a:t>
                      </a:r>
                      <a:endParaRPr lang="en-IN" sz="2400" b="1" i="0" u="none" strike="noStrike" cap="none" dirty="0">
                        <a:solidFill>
                          <a:srgbClr val="000000"/>
                        </a:solidFill>
                        <a:latin typeface="Cambria" panose="02040503050406030204" pitchFamily="18" charset="0"/>
                        <a:ea typeface="Cambria" panose="02040503050406030204" pitchFamily="18" charset="0"/>
                        <a:cs typeface="Arial"/>
                        <a:sym typeface="Arial"/>
                      </a:endParaRPr>
                    </a:p>
                  </a:txBody>
                  <a:tcPr>
                    <a:solidFill>
                      <a:schemeClr val="accent3">
                        <a:lumMod val="40000"/>
                        <a:lumOff val="60000"/>
                      </a:schemeClr>
                    </a:solidFill>
                  </a:tcPr>
                </a:tc>
                <a:tc>
                  <a:txBody>
                    <a:bodyPr/>
                    <a:lstStyle/>
                    <a:p>
                      <a:r>
                        <a:rPr lang="en-US" sz="2400" b="1" i="0" u="none" strike="noStrike" cap="none" dirty="0">
                          <a:solidFill>
                            <a:srgbClr val="000000"/>
                          </a:solidFill>
                          <a:latin typeface="Cambria" panose="02040503050406030204" pitchFamily="18" charset="0"/>
                          <a:ea typeface="Cambria" panose="02040503050406030204" pitchFamily="18" charset="0"/>
                          <a:cs typeface="Arial"/>
                          <a:sym typeface="Arial"/>
                        </a:rPr>
                        <a:t>Less than Rs. 10 Crores</a:t>
                      </a:r>
                      <a:endParaRPr lang="en-IN" sz="2400" b="1" i="0" u="none" strike="noStrike" cap="none" dirty="0">
                        <a:solidFill>
                          <a:srgbClr val="000000"/>
                        </a:solidFill>
                        <a:latin typeface="Cambria" panose="02040503050406030204" pitchFamily="18" charset="0"/>
                        <a:ea typeface="Cambria" panose="02040503050406030204" pitchFamily="18" charset="0"/>
                        <a:cs typeface="Arial"/>
                        <a:sym typeface="Arial"/>
                      </a:endParaRPr>
                    </a:p>
                  </a:txBody>
                  <a:tcPr>
                    <a:solidFill>
                      <a:schemeClr val="accent3">
                        <a:lumMod val="40000"/>
                        <a:lumOff val="60000"/>
                      </a:schemeClr>
                    </a:solidFill>
                  </a:tcPr>
                </a:tc>
                <a:extLst>
                  <a:ext uri="{0D108BD9-81ED-4DB2-BD59-A6C34878D82A}">
                    <a16:rowId xmlns:a16="http://schemas.microsoft.com/office/drawing/2014/main" val="994675304"/>
                  </a:ext>
                </a:extLst>
              </a:tr>
              <a:tr h="1557566">
                <a:tc>
                  <a:txBody>
                    <a:bodyPr/>
                    <a:lstStyle/>
                    <a:p>
                      <a:r>
                        <a:rPr lang="en-US" sz="2400" b="1" i="0" u="none" strike="noStrike" cap="none" dirty="0">
                          <a:solidFill>
                            <a:srgbClr val="000000"/>
                          </a:solidFill>
                          <a:latin typeface="Cambria" panose="02040503050406030204" pitchFamily="18" charset="0"/>
                          <a:ea typeface="Cambria" panose="02040503050406030204" pitchFamily="18" charset="0"/>
                          <a:cs typeface="Arial"/>
                          <a:sym typeface="Arial"/>
                        </a:rPr>
                        <a:t>Turnover </a:t>
                      </a:r>
                    </a:p>
                    <a:p>
                      <a:r>
                        <a:rPr lang="en-US" sz="2400" b="1" i="0" u="none" strike="noStrike" cap="none" dirty="0">
                          <a:solidFill>
                            <a:srgbClr val="000000"/>
                          </a:solidFill>
                          <a:latin typeface="Cambria" panose="02040503050406030204" pitchFamily="18" charset="0"/>
                          <a:ea typeface="Cambria" panose="02040503050406030204" pitchFamily="18" charset="0"/>
                          <a:cs typeface="Arial"/>
                          <a:sym typeface="Arial"/>
                        </a:rPr>
                        <a:t>(Excluding Exports)</a:t>
                      </a:r>
                      <a:endParaRPr lang="en-IN" sz="2400" b="1" i="0" u="none" strike="noStrike" cap="none" dirty="0">
                        <a:solidFill>
                          <a:srgbClr val="000000"/>
                        </a:solidFill>
                        <a:latin typeface="Cambria" panose="02040503050406030204" pitchFamily="18" charset="0"/>
                        <a:ea typeface="Cambria" panose="02040503050406030204" pitchFamily="18" charset="0"/>
                        <a:cs typeface="Arial"/>
                        <a:sym typeface="Arial"/>
                      </a:endParaRPr>
                    </a:p>
                  </a:txBody>
                  <a:tcPr>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cap="none" dirty="0">
                          <a:solidFill>
                            <a:srgbClr val="000000"/>
                          </a:solidFill>
                          <a:latin typeface="Cambria" panose="02040503050406030204" pitchFamily="18" charset="0"/>
                          <a:ea typeface="Cambria" panose="02040503050406030204" pitchFamily="18" charset="0"/>
                          <a:cs typeface="Arial"/>
                          <a:sym typeface="Arial"/>
                        </a:rPr>
                        <a:t>Less than Rs. 5 Crore</a:t>
                      </a:r>
                      <a:endParaRPr lang="en-IN" sz="2400" b="1" i="0" u="none" strike="noStrike" cap="none" dirty="0">
                        <a:solidFill>
                          <a:srgbClr val="000000"/>
                        </a:solidFill>
                        <a:latin typeface="Cambria" panose="02040503050406030204" pitchFamily="18" charset="0"/>
                        <a:ea typeface="Cambria" panose="02040503050406030204" pitchFamily="18" charset="0"/>
                        <a:cs typeface="Arial"/>
                        <a:sym typeface="Arial"/>
                      </a:endParaRPr>
                    </a:p>
                    <a:p>
                      <a:endParaRPr lang="en-IN" sz="2400" b="1" i="0" u="none" strike="noStrike" cap="none" dirty="0">
                        <a:solidFill>
                          <a:srgbClr val="000000"/>
                        </a:solidFill>
                        <a:latin typeface="Cambria" panose="02040503050406030204" pitchFamily="18" charset="0"/>
                        <a:ea typeface="Cambria" panose="02040503050406030204" pitchFamily="18" charset="0"/>
                        <a:cs typeface="Arial"/>
                        <a:sym typeface="Arial"/>
                      </a:endParaRPr>
                    </a:p>
                  </a:txBody>
                  <a:tcPr>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cap="none" dirty="0">
                          <a:solidFill>
                            <a:srgbClr val="000000"/>
                          </a:solidFill>
                          <a:latin typeface="Cambria" panose="02040503050406030204" pitchFamily="18" charset="0"/>
                          <a:ea typeface="Cambria" panose="02040503050406030204" pitchFamily="18" charset="0"/>
                          <a:cs typeface="Arial"/>
                          <a:sym typeface="Arial"/>
                        </a:rPr>
                        <a:t>Less than Rs. 50 Crore</a:t>
                      </a:r>
                      <a:endParaRPr lang="en-IN" sz="2400" b="1" i="0" u="none" strike="noStrike" cap="none" dirty="0">
                        <a:solidFill>
                          <a:srgbClr val="000000"/>
                        </a:solidFill>
                        <a:latin typeface="Cambria" panose="02040503050406030204" pitchFamily="18" charset="0"/>
                        <a:ea typeface="Cambria" panose="02040503050406030204" pitchFamily="18" charset="0"/>
                        <a:cs typeface="Arial"/>
                        <a:sym typeface="Arial"/>
                      </a:endParaRPr>
                    </a:p>
                    <a:p>
                      <a:endParaRPr lang="en-IN" sz="2400" b="1" i="0" u="none" strike="noStrike" cap="none" dirty="0">
                        <a:solidFill>
                          <a:srgbClr val="000000"/>
                        </a:solidFill>
                        <a:latin typeface="Cambria" panose="02040503050406030204" pitchFamily="18" charset="0"/>
                        <a:ea typeface="Cambria" panose="02040503050406030204" pitchFamily="18" charset="0"/>
                        <a:cs typeface="Arial"/>
                        <a:sym typeface="Arial"/>
                      </a:endParaRPr>
                    </a:p>
                  </a:txBody>
                  <a:tcPr>
                    <a:solidFill>
                      <a:schemeClr val="accent3">
                        <a:lumMod val="40000"/>
                        <a:lumOff val="60000"/>
                      </a:schemeClr>
                    </a:solidFill>
                  </a:tcPr>
                </a:tc>
                <a:extLst>
                  <a:ext uri="{0D108BD9-81ED-4DB2-BD59-A6C34878D82A}">
                    <a16:rowId xmlns:a16="http://schemas.microsoft.com/office/drawing/2014/main" val="3771524530"/>
                  </a:ext>
                </a:extLst>
              </a:tr>
            </a:tbl>
          </a:graphicData>
        </a:graphic>
      </p:graphicFrame>
    </p:spTree>
    <p:extLst>
      <p:ext uri="{BB962C8B-B14F-4D97-AF65-F5344CB8AC3E}">
        <p14:creationId xmlns:p14="http://schemas.microsoft.com/office/powerpoint/2010/main" val="1023967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Exclusions – To whom the Provision is not applicable?</a:t>
            </a:r>
            <a:endParaRPr lang="en-IN" sz="2800" dirty="0">
              <a:latin typeface="Cambria" pitchFamily="18" charset="0"/>
            </a:endParaRPr>
          </a:p>
        </p:txBody>
      </p:sp>
      <p:graphicFrame>
        <p:nvGraphicFramePr>
          <p:cNvPr id="6" name="Diagram 5"/>
          <p:cNvGraphicFramePr/>
          <p:nvPr>
            <p:extLst/>
          </p:nvPr>
        </p:nvGraphicFramePr>
        <p:xfrm>
          <a:off x="1776374" y="1712913"/>
          <a:ext cx="8059894" cy="453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893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Time limit of PAYMENT </a:t>
            </a:r>
            <a:endParaRPr lang="en-IN" sz="2800" dirty="0">
              <a:latin typeface="Cambria" pitchFamily="18" charset="0"/>
            </a:endParaRPr>
          </a:p>
        </p:txBody>
      </p:sp>
      <p:sp>
        <p:nvSpPr>
          <p:cNvPr id="3" name="Rectangle 2"/>
          <p:cNvSpPr/>
          <p:nvPr/>
        </p:nvSpPr>
        <p:spPr>
          <a:xfrm>
            <a:off x="159657" y="792185"/>
            <a:ext cx="11872686" cy="1200329"/>
          </a:xfrm>
          <a:prstGeom prst="rect">
            <a:avLst/>
          </a:prstGeom>
        </p:spPr>
        <p:txBody>
          <a:bodyPr wrap="square">
            <a:spAutoFit/>
          </a:bodyPr>
          <a:lstStyle/>
          <a:p>
            <a:pPr algn="just"/>
            <a:endParaRPr lang="en-US" sz="2400" dirty="0" smtClean="0">
              <a:latin typeface="Cambria" pitchFamily="18" charset="0"/>
            </a:endParaRPr>
          </a:p>
          <a:p>
            <a:pPr marL="457200" indent="-457200" algn="just">
              <a:buFont typeface="Wingdings" pitchFamily="2" charset="2"/>
              <a:buChar char="q"/>
            </a:pPr>
            <a:endParaRPr lang="en-US" sz="2400" dirty="0">
              <a:latin typeface="Cambria" pitchFamily="18" charset="0"/>
            </a:endParaRPr>
          </a:p>
          <a:p>
            <a:pPr marL="457200" indent="-457200" algn="just">
              <a:buFont typeface="Wingdings" pitchFamily="2" charset="2"/>
              <a:buChar char="q"/>
            </a:pPr>
            <a:endParaRPr lang="en-US" sz="2400" dirty="0">
              <a:latin typeface="Cambria" pitchFamily="18" charset="0"/>
            </a:endParaRPr>
          </a:p>
        </p:txBody>
      </p:sp>
      <p:graphicFrame>
        <p:nvGraphicFramePr>
          <p:cNvPr id="4" name="Diagram 3"/>
          <p:cNvGraphicFramePr/>
          <p:nvPr>
            <p:extLst/>
          </p:nvPr>
        </p:nvGraphicFramePr>
        <p:xfrm>
          <a:off x="159657" y="800598"/>
          <a:ext cx="11684000" cy="6057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269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Interest on Late payment to MSME</a:t>
            </a:r>
            <a:endParaRPr lang="en-IN" sz="2800" dirty="0">
              <a:latin typeface="Cambria" pitchFamily="18" charset="0"/>
            </a:endParaRPr>
          </a:p>
        </p:txBody>
      </p:sp>
      <p:graphicFrame>
        <p:nvGraphicFramePr>
          <p:cNvPr id="4" name="Diagram 3"/>
          <p:cNvGraphicFramePr/>
          <p:nvPr>
            <p:extLst/>
          </p:nvPr>
        </p:nvGraphicFramePr>
        <p:xfrm>
          <a:off x="1075647" y="1324375"/>
          <a:ext cx="10230983" cy="5207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417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Challenges faced by MSMEs</a:t>
            </a:r>
            <a:endParaRPr lang="en-IN" sz="2800" dirty="0">
              <a:latin typeface="Cambria" pitchFamily="18" charset="0"/>
            </a:endParaRPr>
          </a:p>
        </p:txBody>
      </p:sp>
      <p:graphicFrame>
        <p:nvGraphicFramePr>
          <p:cNvPr id="3" name="Diagram 2"/>
          <p:cNvGraphicFramePr/>
          <p:nvPr>
            <p:extLst/>
          </p:nvPr>
        </p:nvGraphicFramePr>
        <p:xfrm>
          <a:off x="2009512" y="1580972"/>
          <a:ext cx="7897337" cy="4393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p:cNvCxnSpPr/>
          <p:nvPr/>
        </p:nvCxnSpPr>
        <p:spPr>
          <a:xfrm flipV="1">
            <a:off x="7460821" y="2042754"/>
            <a:ext cx="719070" cy="322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8251984" y="1552748"/>
            <a:ext cx="3309731" cy="1302985"/>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Delayed payments can cause disruptions in operations and business growth</a:t>
            </a:r>
          </a:p>
          <a:p>
            <a:endParaRPr lang="en-IN" dirty="0"/>
          </a:p>
        </p:txBody>
      </p:sp>
      <p:cxnSp>
        <p:nvCxnSpPr>
          <p:cNvPr id="6" name="Straight Arrow Connector 5"/>
          <p:cNvCxnSpPr/>
          <p:nvPr/>
        </p:nvCxnSpPr>
        <p:spPr>
          <a:xfrm>
            <a:off x="6590512" y="5757515"/>
            <a:ext cx="729609" cy="433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7320121" y="5611072"/>
            <a:ext cx="4044441"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Navigating legal complexities to ensure adherence to the requirements.</a:t>
            </a:r>
          </a:p>
          <a:p>
            <a:endParaRPr lang="en-IN" sz="2000" dirty="0">
              <a:latin typeface="Cambria" panose="02040503050406030204" pitchFamily="18" charset="0"/>
              <a:ea typeface="Cambria" panose="02040503050406030204" pitchFamily="18" charset="0"/>
            </a:endParaRPr>
          </a:p>
        </p:txBody>
      </p:sp>
      <p:sp>
        <p:nvSpPr>
          <p:cNvPr id="9" name="TextBox 8"/>
          <p:cNvSpPr txBox="1"/>
          <p:nvPr/>
        </p:nvSpPr>
        <p:spPr>
          <a:xfrm>
            <a:off x="725967" y="1579887"/>
            <a:ext cx="2825066"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Financial strain due to delayed inflow of funds impacting resource allocation.</a:t>
            </a:r>
          </a:p>
        </p:txBody>
      </p:sp>
      <p:cxnSp>
        <p:nvCxnSpPr>
          <p:cNvPr id="10" name="Straight Arrow Connector 9"/>
          <p:cNvCxnSpPr/>
          <p:nvPr/>
        </p:nvCxnSpPr>
        <p:spPr>
          <a:xfrm flipH="1" flipV="1">
            <a:off x="3171265" y="2362144"/>
            <a:ext cx="903020" cy="3931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941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Benefits of Section 43B(h)</a:t>
            </a:r>
            <a:endParaRPr lang="en-IN" sz="2800" dirty="0">
              <a:latin typeface="Cambria" pitchFamily="18" charset="0"/>
            </a:endParaRPr>
          </a:p>
        </p:txBody>
      </p:sp>
      <p:sp>
        <p:nvSpPr>
          <p:cNvPr id="3" name="Rectangle 2"/>
          <p:cNvSpPr/>
          <p:nvPr/>
        </p:nvSpPr>
        <p:spPr>
          <a:xfrm>
            <a:off x="159657" y="792185"/>
            <a:ext cx="11872686" cy="1200329"/>
          </a:xfrm>
          <a:prstGeom prst="rect">
            <a:avLst/>
          </a:prstGeom>
        </p:spPr>
        <p:txBody>
          <a:bodyPr wrap="square">
            <a:spAutoFit/>
          </a:bodyPr>
          <a:lstStyle/>
          <a:p>
            <a:pPr algn="just"/>
            <a:endParaRPr lang="en-US" sz="2400" dirty="0" smtClean="0">
              <a:latin typeface="Cambria" pitchFamily="18" charset="0"/>
            </a:endParaRPr>
          </a:p>
          <a:p>
            <a:pPr marL="457200" indent="-457200" algn="just">
              <a:buFont typeface="Wingdings" pitchFamily="2" charset="2"/>
              <a:buChar char="q"/>
            </a:pPr>
            <a:endParaRPr lang="en-US" sz="2400" dirty="0">
              <a:latin typeface="Cambria" pitchFamily="18" charset="0"/>
            </a:endParaRPr>
          </a:p>
          <a:p>
            <a:pPr marL="457200" indent="-457200" algn="just">
              <a:buFont typeface="Wingdings" pitchFamily="2" charset="2"/>
              <a:buChar char="q"/>
            </a:pPr>
            <a:endParaRPr lang="en-US" sz="2400" dirty="0">
              <a:latin typeface="Cambria" pitchFamily="18" charset="0"/>
            </a:endParaRPr>
          </a:p>
        </p:txBody>
      </p:sp>
      <p:graphicFrame>
        <p:nvGraphicFramePr>
          <p:cNvPr id="14" name="Diagram 13"/>
          <p:cNvGraphicFramePr/>
          <p:nvPr>
            <p:extLst/>
          </p:nvPr>
        </p:nvGraphicFramePr>
        <p:xfrm>
          <a:off x="2183313" y="1667692"/>
          <a:ext cx="7177186" cy="4187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ounded Rectangle 14"/>
          <p:cNvSpPr/>
          <p:nvPr/>
        </p:nvSpPr>
        <p:spPr>
          <a:xfrm>
            <a:off x="7309411" y="1620695"/>
            <a:ext cx="2286000" cy="1216846"/>
          </a:xfrm>
          <a:prstGeom prst="roundRect">
            <a:avLst/>
          </a:prstGeom>
          <a:ln>
            <a:solidFill>
              <a:srgbClr val="3F5378"/>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smtClean="0">
                <a:solidFill>
                  <a:schemeClr val="bg2">
                    <a:lumMod val="50000"/>
                  </a:schemeClr>
                </a:solidFill>
                <a:latin typeface="Cambria" panose="02040503050406030204" pitchFamily="18" charset="0"/>
                <a:ea typeface="Cambria" panose="02040503050406030204" pitchFamily="18" charset="0"/>
              </a:rPr>
              <a:t>Settle dues within </a:t>
            </a:r>
            <a:r>
              <a:rPr lang="en-US" sz="2000" dirty="0">
                <a:solidFill>
                  <a:schemeClr val="bg2">
                    <a:lumMod val="50000"/>
                  </a:schemeClr>
                </a:solidFill>
                <a:latin typeface="Cambria" panose="02040503050406030204" pitchFamily="18" charset="0"/>
                <a:ea typeface="Cambria" panose="02040503050406030204" pitchFamily="18" charset="0"/>
              </a:rPr>
              <a:t>the specified time </a:t>
            </a:r>
            <a:r>
              <a:rPr lang="en-US" sz="2000" dirty="0" smtClean="0">
                <a:solidFill>
                  <a:schemeClr val="bg2">
                    <a:lumMod val="50000"/>
                  </a:schemeClr>
                </a:solidFill>
                <a:latin typeface="Cambria" panose="02040503050406030204" pitchFamily="18" charset="0"/>
                <a:ea typeface="Cambria" panose="02040503050406030204" pitchFamily="18" charset="0"/>
              </a:rPr>
              <a:t>frame.</a:t>
            </a:r>
            <a:endParaRPr lang="en-US" sz="2000" dirty="0">
              <a:solidFill>
                <a:schemeClr val="bg2">
                  <a:lumMod val="50000"/>
                </a:schemeClr>
              </a:solidFill>
              <a:latin typeface="Cambria" panose="02040503050406030204" pitchFamily="18" charset="0"/>
              <a:ea typeface="Cambria" panose="02040503050406030204" pitchFamily="18" charset="0"/>
            </a:endParaRPr>
          </a:p>
        </p:txBody>
      </p:sp>
      <p:sp>
        <p:nvSpPr>
          <p:cNvPr id="16" name="Rounded Rectangle 15"/>
          <p:cNvSpPr/>
          <p:nvPr/>
        </p:nvSpPr>
        <p:spPr>
          <a:xfrm>
            <a:off x="7309411" y="4935762"/>
            <a:ext cx="2631440" cy="1216846"/>
          </a:xfrm>
          <a:prstGeom prst="roundRect">
            <a:avLst/>
          </a:prstGeom>
          <a:ln>
            <a:solidFill>
              <a:srgbClr val="3F5378"/>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a:solidFill>
                  <a:schemeClr val="bg2">
                    <a:lumMod val="50000"/>
                  </a:schemeClr>
                </a:solidFill>
                <a:latin typeface="Cambria" panose="02040503050406030204" pitchFamily="18" charset="0"/>
                <a:ea typeface="Cambria" panose="02040503050406030204" pitchFamily="18" charset="0"/>
              </a:rPr>
              <a:t>Potential disputes which may arise out of outstanding dues, are </a:t>
            </a:r>
            <a:r>
              <a:rPr lang="en-US" sz="2000" dirty="0" smtClean="0">
                <a:solidFill>
                  <a:schemeClr val="bg2">
                    <a:lumMod val="50000"/>
                  </a:schemeClr>
                </a:solidFill>
                <a:latin typeface="Cambria" panose="02040503050406030204" pitchFamily="18" charset="0"/>
                <a:ea typeface="Cambria" panose="02040503050406030204" pitchFamily="18" charset="0"/>
              </a:rPr>
              <a:t>minimized.</a:t>
            </a:r>
            <a:endParaRPr lang="en-US" sz="2000" dirty="0">
              <a:solidFill>
                <a:schemeClr val="bg2">
                  <a:lumMod val="50000"/>
                </a:schemeClr>
              </a:solidFill>
              <a:latin typeface="Cambria" panose="02040503050406030204" pitchFamily="18" charset="0"/>
              <a:ea typeface="Cambria" panose="02040503050406030204" pitchFamily="18" charset="0"/>
            </a:endParaRPr>
          </a:p>
        </p:txBody>
      </p:sp>
      <p:sp>
        <p:nvSpPr>
          <p:cNvPr id="17" name="Rounded Rectangle 16"/>
          <p:cNvSpPr/>
          <p:nvPr/>
        </p:nvSpPr>
        <p:spPr>
          <a:xfrm>
            <a:off x="1494971" y="3315270"/>
            <a:ext cx="2739430" cy="1216846"/>
          </a:xfrm>
          <a:prstGeom prst="roundRect">
            <a:avLst/>
          </a:prstGeom>
          <a:ln>
            <a:solidFill>
              <a:srgbClr val="3F5378"/>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a:solidFill>
                  <a:schemeClr val="bg2">
                    <a:lumMod val="50000"/>
                  </a:schemeClr>
                </a:solidFill>
                <a:latin typeface="Cambria" panose="02040503050406030204" pitchFamily="18" charset="0"/>
                <a:ea typeface="Cambria" panose="02040503050406030204" pitchFamily="18" charset="0"/>
              </a:rPr>
              <a:t>Confidently push for deadlines aligned with the stipulated time </a:t>
            </a:r>
            <a:r>
              <a:rPr lang="en-US" sz="2000" dirty="0" smtClean="0">
                <a:solidFill>
                  <a:schemeClr val="bg2">
                    <a:lumMod val="50000"/>
                  </a:schemeClr>
                </a:solidFill>
                <a:latin typeface="Cambria" panose="02040503050406030204" pitchFamily="18" charset="0"/>
                <a:ea typeface="Cambria" panose="02040503050406030204" pitchFamily="18" charset="0"/>
              </a:rPr>
              <a:t>frame.</a:t>
            </a:r>
            <a:endParaRPr lang="en-US" sz="2000" dirty="0">
              <a:solidFill>
                <a:schemeClr val="bg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729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Applicability Date </a:t>
            </a:r>
            <a:endParaRPr lang="en-IN" sz="2800" dirty="0">
              <a:latin typeface="Cambria" pitchFamily="18" charset="0"/>
            </a:endParaRPr>
          </a:p>
        </p:txBody>
      </p:sp>
      <p:sp>
        <p:nvSpPr>
          <p:cNvPr id="3" name="Rectangle 2"/>
          <p:cNvSpPr/>
          <p:nvPr/>
        </p:nvSpPr>
        <p:spPr>
          <a:xfrm>
            <a:off x="159657" y="792185"/>
            <a:ext cx="11872686" cy="1200329"/>
          </a:xfrm>
          <a:prstGeom prst="rect">
            <a:avLst/>
          </a:prstGeom>
        </p:spPr>
        <p:txBody>
          <a:bodyPr wrap="square">
            <a:spAutoFit/>
          </a:bodyPr>
          <a:lstStyle/>
          <a:p>
            <a:pPr algn="just"/>
            <a:endParaRPr lang="en-US" sz="2400" dirty="0" smtClean="0">
              <a:latin typeface="Cambria" pitchFamily="18" charset="0"/>
            </a:endParaRPr>
          </a:p>
          <a:p>
            <a:pPr marL="457200" indent="-457200" algn="just">
              <a:buFont typeface="Wingdings" pitchFamily="2" charset="2"/>
              <a:buChar char="q"/>
            </a:pPr>
            <a:endParaRPr lang="en-US" sz="2400" dirty="0">
              <a:latin typeface="Cambria" pitchFamily="18" charset="0"/>
            </a:endParaRPr>
          </a:p>
          <a:p>
            <a:pPr marL="457200" indent="-457200" algn="just">
              <a:buFont typeface="Wingdings" pitchFamily="2" charset="2"/>
              <a:buChar char="q"/>
            </a:pPr>
            <a:endParaRPr lang="en-US" sz="2400" dirty="0">
              <a:latin typeface="Cambria" pitchFamily="18" charset="0"/>
            </a:endParaRPr>
          </a:p>
        </p:txBody>
      </p:sp>
      <p:graphicFrame>
        <p:nvGraphicFramePr>
          <p:cNvPr id="8" name="Diagram 7"/>
          <p:cNvGraphicFramePr/>
          <p:nvPr>
            <p:extLst/>
          </p:nvPr>
        </p:nvGraphicFramePr>
        <p:xfrm>
          <a:off x="1732312" y="1392576"/>
          <a:ext cx="8727376" cy="4399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87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Section 23 of MSME Act  </a:t>
            </a:r>
            <a:endParaRPr lang="en-IN" sz="2800" dirty="0">
              <a:latin typeface="Cambria" pitchFamily="18" charset="0"/>
            </a:endParaRPr>
          </a:p>
        </p:txBody>
      </p:sp>
      <p:sp>
        <p:nvSpPr>
          <p:cNvPr id="3" name="Rectangle 2"/>
          <p:cNvSpPr/>
          <p:nvPr/>
        </p:nvSpPr>
        <p:spPr>
          <a:xfrm>
            <a:off x="159657" y="792185"/>
            <a:ext cx="11872686" cy="1200329"/>
          </a:xfrm>
          <a:prstGeom prst="rect">
            <a:avLst/>
          </a:prstGeom>
        </p:spPr>
        <p:txBody>
          <a:bodyPr wrap="square">
            <a:spAutoFit/>
          </a:bodyPr>
          <a:lstStyle/>
          <a:p>
            <a:pPr algn="just"/>
            <a:endParaRPr lang="en-US" sz="2400" dirty="0" smtClean="0">
              <a:latin typeface="Cambria" pitchFamily="18" charset="0"/>
            </a:endParaRPr>
          </a:p>
          <a:p>
            <a:pPr marL="457200" indent="-457200" algn="just">
              <a:buFont typeface="Wingdings" pitchFamily="2" charset="2"/>
              <a:buChar char="q"/>
            </a:pPr>
            <a:endParaRPr lang="en-US" sz="2400" dirty="0">
              <a:latin typeface="Cambria" pitchFamily="18" charset="0"/>
            </a:endParaRPr>
          </a:p>
          <a:p>
            <a:pPr marL="457200" indent="-457200" algn="just">
              <a:buFont typeface="Wingdings" pitchFamily="2" charset="2"/>
              <a:buChar char="q"/>
            </a:pPr>
            <a:endParaRPr lang="en-US" sz="2400" dirty="0">
              <a:latin typeface="Cambria" pitchFamily="18" charset="0"/>
            </a:endParaRPr>
          </a:p>
        </p:txBody>
      </p:sp>
      <p:sp>
        <p:nvSpPr>
          <p:cNvPr id="5" name="Google Shape;330;p36"/>
          <p:cNvSpPr txBox="1">
            <a:spLocks/>
          </p:cNvSpPr>
          <p:nvPr/>
        </p:nvSpPr>
        <p:spPr>
          <a:xfrm>
            <a:off x="1797941" y="1392349"/>
            <a:ext cx="8724916" cy="814164"/>
          </a:xfrm>
          <a:prstGeom prst="rect">
            <a:avLst/>
          </a:prstGeom>
        </p:spPr>
        <p:txBody>
          <a:bodyPr spcFirstLastPara="1" vert="horz" wrap="square" lIns="121900" tIns="121900" rIns="121900" bIns="1219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b="1" dirty="0" smtClean="0">
                <a:latin typeface="Cambria" panose="02040503050406030204" pitchFamily="18" charset="0"/>
                <a:ea typeface="Cambria" panose="02040503050406030204" pitchFamily="18" charset="0"/>
              </a:rPr>
              <a:t>Interest not to be allowed as deduction from income</a:t>
            </a:r>
            <a:endParaRPr lang="en-US" sz="2400" b="1" dirty="0">
              <a:latin typeface="Cambria" panose="02040503050406030204" pitchFamily="18" charset="0"/>
              <a:ea typeface="Cambria" panose="02040503050406030204" pitchFamily="18" charset="0"/>
            </a:endParaRPr>
          </a:p>
        </p:txBody>
      </p:sp>
      <p:graphicFrame>
        <p:nvGraphicFramePr>
          <p:cNvPr id="6" name="Diagram 5"/>
          <p:cNvGraphicFramePr/>
          <p:nvPr>
            <p:extLst/>
          </p:nvPr>
        </p:nvGraphicFramePr>
        <p:xfrm>
          <a:off x="1797941" y="2349270"/>
          <a:ext cx="8884571" cy="279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555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Additional Compliance of Form MSME -1  </a:t>
            </a:r>
            <a:endParaRPr lang="en-IN" sz="2800" dirty="0">
              <a:latin typeface="Cambria" pitchFamily="18" charset="0"/>
            </a:endParaRPr>
          </a:p>
        </p:txBody>
      </p:sp>
      <p:sp>
        <p:nvSpPr>
          <p:cNvPr id="3" name="Rectangle 2"/>
          <p:cNvSpPr/>
          <p:nvPr/>
        </p:nvSpPr>
        <p:spPr>
          <a:xfrm>
            <a:off x="159657" y="792185"/>
            <a:ext cx="11872686" cy="1200329"/>
          </a:xfrm>
          <a:prstGeom prst="rect">
            <a:avLst/>
          </a:prstGeom>
        </p:spPr>
        <p:txBody>
          <a:bodyPr wrap="square">
            <a:spAutoFit/>
          </a:bodyPr>
          <a:lstStyle/>
          <a:p>
            <a:pPr algn="just"/>
            <a:endParaRPr lang="en-US" sz="2400" dirty="0" smtClean="0">
              <a:latin typeface="Cambria" pitchFamily="18" charset="0"/>
            </a:endParaRPr>
          </a:p>
          <a:p>
            <a:pPr marL="457200" indent="-457200" algn="just">
              <a:buFont typeface="Wingdings" pitchFamily="2" charset="2"/>
              <a:buChar char="q"/>
            </a:pPr>
            <a:endParaRPr lang="en-US" sz="2400" dirty="0">
              <a:latin typeface="Cambria" pitchFamily="18" charset="0"/>
            </a:endParaRPr>
          </a:p>
          <a:p>
            <a:pPr marL="457200" indent="-457200" algn="just">
              <a:buFont typeface="Wingdings" pitchFamily="2" charset="2"/>
              <a:buChar char="q"/>
            </a:pPr>
            <a:endParaRPr lang="en-US" sz="2400" dirty="0">
              <a:latin typeface="Cambria" pitchFamily="18" charset="0"/>
            </a:endParaRPr>
          </a:p>
        </p:txBody>
      </p:sp>
      <p:graphicFrame>
        <p:nvGraphicFramePr>
          <p:cNvPr id="7" name="Diagram 6"/>
          <p:cNvGraphicFramePr/>
          <p:nvPr>
            <p:extLst/>
          </p:nvPr>
        </p:nvGraphicFramePr>
        <p:xfrm>
          <a:off x="1509600" y="2035805"/>
          <a:ext cx="8565252" cy="4441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749997" y="1392349"/>
            <a:ext cx="8084457" cy="461665"/>
          </a:xfrm>
          <a:prstGeom prst="rect">
            <a:avLst/>
          </a:prstGeom>
        </p:spPr>
        <p:txBody>
          <a:bodyPr wrap="square">
            <a:spAutoFit/>
          </a:bodyPr>
          <a:lstStyle/>
          <a:p>
            <a:pPr algn="ctr"/>
            <a:r>
              <a:rPr lang="en-IN" sz="2400" b="1" dirty="0" smtClean="0">
                <a:latin typeface="Cambria" panose="02040503050406030204" pitchFamily="18" charset="0"/>
                <a:ea typeface="Cambria" panose="02040503050406030204" pitchFamily="18" charset="0"/>
              </a:rPr>
              <a:t>When to file form MSME-1?</a:t>
            </a:r>
            <a:endParaRPr lang="en-IN"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62620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Penalties under Income tax Act – Fake billing</a:t>
            </a:r>
            <a:endParaRPr lang="en-IN" dirty="0"/>
          </a:p>
        </p:txBody>
      </p:sp>
      <p:sp>
        <p:nvSpPr>
          <p:cNvPr id="4" name="Rectangle 3"/>
          <p:cNvSpPr/>
          <p:nvPr/>
        </p:nvSpPr>
        <p:spPr>
          <a:xfrm>
            <a:off x="586855" y="1064526"/>
            <a:ext cx="586853" cy="51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86851" y="1753361"/>
            <a:ext cx="586853" cy="51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86851" y="2470875"/>
            <a:ext cx="586853" cy="51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514900" y="1010208"/>
            <a:ext cx="9416955" cy="461665"/>
          </a:xfrm>
          <a:prstGeom prst="rect">
            <a:avLst/>
          </a:prstGeom>
          <a:noFill/>
        </p:spPr>
        <p:txBody>
          <a:bodyPr wrap="square" rtlCol="0">
            <a:spAutoFit/>
          </a:bodyPr>
          <a:lstStyle/>
          <a:p>
            <a:r>
              <a:rPr lang="en-IN" sz="2400" b="1" dirty="0" smtClean="0">
                <a:latin typeface="Calibri" panose="020F0502020204030204" pitchFamily="34" charset="0"/>
                <a:cs typeface="Calibri" panose="020F0502020204030204" pitchFamily="34" charset="0"/>
              </a:rPr>
              <a:t>270A-</a:t>
            </a:r>
            <a:r>
              <a:rPr lang="en-IN" sz="2400" dirty="0" smtClean="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Penalty for under-reporting and misreporting of income</a:t>
            </a:r>
            <a:endParaRPr lang="en-IN" sz="2400" dirty="0">
              <a:latin typeface="Calibri" panose="020F0502020204030204" pitchFamily="34" charset="0"/>
              <a:cs typeface="Calibri" panose="020F0502020204030204" pitchFamily="34" charset="0"/>
            </a:endParaRPr>
          </a:p>
        </p:txBody>
      </p:sp>
      <p:sp>
        <p:nvSpPr>
          <p:cNvPr id="9" name="TextBox 8"/>
          <p:cNvSpPr txBox="1"/>
          <p:nvPr/>
        </p:nvSpPr>
        <p:spPr>
          <a:xfrm>
            <a:off x="1514902" y="1771232"/>
            <a:ext cx="6878470" cy="461665"/>
          </a:xfrm>
          <a:prstGeom prst="rect">
            <a:avLst/>
          </a:prstGeom>
          <a:noFill/>
        </p:spPr>
        <p:txBody>
          <a:bodyPr wrap="square" rtlCol="0">
            <a:spAutoFit/>
          </a:bodyPr>
          <a:lstStyle/>
          <a:p>
            <a:r>
              <a:rPr lang="en-IN" sz="2000" b="1" dirty="0">
                <a:solidFill>
                  <a:schemeClr val="bg2">
                    <a:lumMod val="50000"/>
                  </a:schemeClr>
                </a:solidFill>
              </a:rPr>
              <a:t>271AAC- </a:t>
            </a:r>
            <a:r>
              <a:rPr lang="en-US" sz="2400" b="1" dirty="0">
                <a:solidFill>
                  <a:schemeClr val="bg2">
                    <a:lumMod val="50000"/>
                  </a:schemeClr>
                </a:solidFill>
                <a:latin typeface="Calibri" panose="020F0502020204030204" pitchFamily="34" charset="0"/>
                <a:cs typeface="Calibri" panose="020F0502020204030204" pitchFamily="34" charset="0"/>
              </a:rPr>
              <a:t>Penalty in respect of certain income</a:t>
            </a:r>
            <a:endParaRPr lang="en-IN" sz="2400" b="1" dirty="0">
              <a:solidFill>
                <a:schemeClr val="bg2">
                  <a:lumMod val="50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1475118" y="2470877"/>
            <a:ext cx="9031857" cy="461665"/>
          </a:xfrm>
          <a:prstGeom prst="rect">
            <a:avLst/>
          </a:prstGeom>
          <a:noFill/>
        </p:spPr>
        <p:txBody>
          <a:bodyPr wrap="square" rtlCol="0">
            <a:spAutoFit/>
          </a:bodyPr>
          <a:lstStyle/>
          <a:p>
            <a:pPr lvl="0" algn="ctr"/>
            <a:r>
              <a:rPr lang="en-IN" sz="2400" b="1" dirty="0" smtClean="0">
                <a:solidFill>
                  <a:schemeClr val="bg2">
                    <a:lumMod val="50000"/>
                  </a:schemeClr>
                </a:solidFill>
                <a:latin typeface="Calibri" panose="020F0502020204030204" pitchFamily="34" charset="0"/>
                <a:cs typeface="Calibri" panose="020F0502020204030204" pitchFamily="34" charset="0"/>
              </a:rPr>
              <a:t>271AAD- </a:t>
            </a:r>
            <a:r>
              <a:rPr lang="en-US" sz="2400" b="1" dirty="0" smtClean="0">
                <a:solidFill>
                  <a:schemeClr val="bg2">
                    <a:lumMod val="50000"/>
                  </a:schemeClr>
                </a:solidFill>
                <a:latin typeface="Calibri" panose="020F0502020204030204" pitchFamily="34" charset="0"/>
                <a:cs typeface="Calibri" panose="020F0502020204030204" pitchFamily="34" charset="0"/>
              </a:rPr>
              <a:t>Penalty for false entry, fake invoices etc. in books of account</a:t>
            </a:r>
            <a:endParaRPr lang="en-US" sz="2400" b="1" dirty="0">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sp>
        <p:nvSpPr>
          <p:cNvPr id="12" name="TextBox 11"/>
          <p:cNvSpPr txBox="1"/>
          <p:nvPr/>
        </p:nvSpPr>
        <p:spPr>
          <a:xfrm>
            <a:off x="709683" y="1064522"/>
            <a:ext cx="286603" cy="523220"/>
          </a:xfrm>
          <a:prstGeom prst="rect">
            <a:avLst/>
          </a:prstGeom>
          <a:noFill/>
        </p:spPr>
        <p:txBody>
          <a:bodyPr wrap="square" rtlCol="0">
            <a:spAutoFit/>
          </a:bodyPr>
          <a:lstStyle/>
          <a:p>
            <a:r>
              <a:rPr lang="en-IN" sz="2800" b="1" dirty="0" smtClean="0">
                <a:solidFill>
                  <a:schemeClr val="bg1"/>
                </a:solidFill>
                <a:latin typeface="Calibri" panose="020F0502020204030204" pitchFamily="34" charset="0"/>
                <a:cs typeface="Calibri" panose="020F0502020204030204" pitchFamily="34" charset="0"/>
              </a:rPr>
              <a:t>1</a:t>
            </a:r>
            <a:endParaRPr lang="en-IN" sz="2800" b="1" dirty="0">
              <a:solidFill>
                <a:schemeClr val="bg1"/>
              </a:solidFill>
              <a:latin typeface="Calibri" panose="020F0502020204030204" pitchFamily="34" charset="0"/>
              <a:cs typeface="Calibri" panose="020F0502020204030204" pitchFamily="34" charset="0"/>
            </a:endParaRPr>
          </a:p>
        </p:txBody>
      </p:sp>
      <p:sp>
        <p:nvSpPr>
          <p:cNvPr id="14" name="TextBox 13"/>
          <p:cNvSpPr txBox="1"/>
          <p:nvPr/>
        </p:nvSpPr>
        <p:spPr>
          <a:xfrm>
            <a:off x="709682" y="1746367"/>
            <a:ext cx="286603" cy="523220"/>
          </a:xfrm>
          <a:prstGeom prst="rect">
            <a:avLst/>
          </a:prstGeom>
          <a:noFill/>
        </p:spPr>
        <p:txBody>
          <a:bodyPr wrap="square" rtlCol="0">
            <a:spAutoFit/>
          </a:bodyPr>
          <a:lstStyle/>
          <a:p>
            <a:r>
              <a:rPr lang="en-IN" sz="2800" b="1" dirty="0" smtClean="0">
                <a:solidFill>
                  <a:schemeClr val="bg1"/>
                </a:solidFill>
                <a:latin typeface="Calibri" panose="020F0502020204030204" pitchFamily="34" charset="0"/>
                <a:cs typeface="Calibri" panose="020F0502020204030204" pitchFamily="34" charset="0"/>
              </a:rPr>
              <a:t>2</a:t>
            </a:r>
            <a:endParaRPr lang="en-IN" sz="2800" b="1" dirty="0">
              <a:solidFill>
                <a:schemeClr val="bg1"/>
              </a:solidFill>
              <a:latin typeface="Calibri" panose="020F0502020204030204" pitchFamily="34" charset="0"/>
              <a:cs typeface="Calibri" panose="020F0502020204030204" pitchFamily="34" charset="0"/>
            </a:endParaRPr>
          </a:p>
        </p:txBody>
      </p:sp>
      <p:sp>
        <p:nvSpPr>
          <p:cNvPr id="15" name="TextBox 14"/>
          <p:cNvSpPr txBox="1"/>
          <p:nvPr/>
        </p:nvSpPr>
        <p:spPr>
          <a:xfrm>
            <a:off x="709681" y="2453592"/>
            <a:ext cx="286603" cy="523220"/>
          </a:xfrm>
          <a:prstGeom prst="rect">
            <a:avLst/>
          </a:prstGeom>
          <a:noFill/>
        </p:spPr>
        <p:txBody>
          <a:bodyPr wrap="square" rtlCol="0">
            <a:spAutoFit/>
          </a:bodyPr>
          <a:lstStyle/>
          <a:p>
            <a:r>
              <a:rPr lang="en-IN" sz="2800" b="1" dirty="0">
                <a:solidFill>
                  <a:schemeClr val="bg1"/>
                </a:solidFill>
                <a:latin typeface="Calibri" panose="020F0502020204030204" pitchFamily="34" charset="0"/>
                <a:cs typeface="Calibri" panose="020F0502020204030204" pitchFamily="34" charset="0"/>
              </a:rPr>
              <a:t>3</a:t>
            </a:r>
          </a:p>
        </p:txBody>
      </p:sp>
      <p:sp>
        <p:nvSpPr>
          <p:cNvPr id="16" name="TextBox 15"/>
          <p:cNvSpPr txBox="1"/>
          <p:nvPr/>
        </p:nvSpPr>
        <p:spPr>
          <a:xfrm>
            <a:off x="718780" y="4306106"/>
            <a:ext cx="286603" cy="523220"/>
          </a:xfrm>
          <a:prstGeom prst="rect">
            <a:avLst/>
          </a:prstGeom>
          <a:noFill/>
        </p:spPr>
        <p:txBody>
          <a:bodyPr wrap="square" rtlCol="0">
            <a:spAutoFit/>
          </a:bodyPr>
          <a:lstStyle/>
          <a:p>
            <a:r>
              <a:rPr lang="en-IN" sz="2800" b="1" dirty="0" smtClean="0">
                <a:solidFill>
                  <a:schemeClr val="bg1"/>
                </a:solidFill>
                <a:latin typeface="Calibri" panose="020F0502020204030204" pitchFamily="34" charset="0"/>
                <a:cs typeface="Calibri" panose="020F0502020204030204" pitchFamily="34" charset="0"/>
              </a:rPr>
              <a:t>4</a:t>
            </a:r>
            <a:endParaRPr lang="en-IN" sz="2800" b="1" dirty="0">
              <a:solidFill>
                <a:schemeClr val="bg1"/>
              </a:solidFill>
              <a:latin typeface="Calibri" panose="020F0502020204030204" pitchFamily="34" charset="0"/>
              <a:cs typeface="Calibri" panose="020F0502020204030204" pitchFamily="34" charset="0"/>
            </a:endParaRPr>
          </a:p>
        </p:txBody>
      </p:sp>
      <p:sp>
        <p:nvSpPr>
          <p:cNvPr id="19" name="Rectangle 18"/>
          <p:cNvSpPr/>
          <p:nvPr/>
        </p:nvSpPr>
        <p:spPr>
          <a:xfrm>
            <a:off x="586851" y="3169468"/>
            <a:ext cx="586853" cy="51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1475118" y="3169470"/>
            <a:ext cx="9031857" cy="461665"/>
          </a:xfrm>
          <a:prstGeom prst="rect">
            <a:avLst/>
          </a:prstGeom>
          <a:noFill/>
        </p:spPr>
        <p:txBody>
          <a:bodyPr wrap="square" rtlCol="0">
            <a:spAutoFit/>
          </a:bodyPr>
          <a:lstStyle/>
          <a:p>
            <a:pPr lvl="0"/>
            <a:r>
              <a:rPr lang="en-IN" sz="2400" b="1" dirty="0" smtClean="0">
                <a:solidFill>
                  <a:schemeClr val="bg2">
                    <a:lumMod val="50000"/>
                  </a:schemeClr>
                </a:solidFill>
                <a:latin typeface="Calibri" panose="020F0502020204030204" pitchFamily="34" charset="0"/>
                <a:cs typeface="Calibri" panose="020F0502020204030204" pitchFamily="34" charset="0"/>
              </a:rPr>
              <a:t>276C- </a:t>
            </a:r>
            <a:r>
              <a:rPr lang="en-US" sz="2400" b="1" dirty="0" err="1">
                <a:solidFill>
                  <a:schemeClr val="bg2">
                    <a:lumMod val="50000"/>
                  </a:schemeClr>
                </a:solidFill>
                <a:latin typeface="Calibri" panose="020F0502020204030204" pitchFamily="34" charset="0"/>
                <a:cs typeface="Calibri" panose="020F0502020204030204" pitchFamily="34" charset="0"/>
              </a:rPr>
              <a:t>Wilful</a:t>
            </a:r>
            <a:r>
              <a:rPr lang="en-US" sz="2400" b="1" dirty="0">
                <a:solidFill>
                  <a:schemeClr val="bg2">
                    <a:lumMod val="50000"/>
                  </a:schemeClr>
                </a:solidFill>
                <a:latin typeface="Calibri" panose="020F0502020204030204" pitchFamily="34" charset="0"/>
                <a:cs typeface="Calibri" panose="020F0502020204030204" pitchFamily="34" charset="0"/>
              </a:rPr>
              <a:t> attempt to evade tax</a:t>
            </a:r>
            <a:endParaRPr lang="en-US" sz="2400" b="1" dirty="0">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sp>
        <p:nvSpPr>
          <p:cNvPr id="21" name="TextBox 20"/>
          <p:cNvSpPr txBox="1"/>
          <p:nvPr/>
        </p:nvSpPr>
        <p:spPr>
          <a:xfrm>
            <a:off x="709681" y="3152185"/>
            <a:ext cx="286603" cy="523220"/>
          </a:xfrm>
          <a:prstGeom prst="rect">
            <a:avLst/>
          </a:prstGeom>
          <a:noFill/>
        </p:spPr>
        <p:txBody>
          <a:bodyPr wrap="square" rtlCol="0">
            <a:spAutoFit/>
          </a:bodyPr>
          <a:lstStyle/>
          <a:p>
            <a:r>
              <a:rPr lang="en-IN" sz="2800" b="1" dirty="0">
                <a:solidFill>
                  <a:schemeClr val="bg1"/>
                </a:solidFill>
                <a:latin typeface="Calibri" panose="020F0502020204030204" pitchFamily="34" charset="0"/>
                <a:cs typeface="Calibri" panose="020F0502020204030204" pitchFamily="34" charset="0"/>
              </a:rPr>
              <a:t>4</a:t>
            </a:r>
          </a:p>
        </p:txBody>
      </p:sp>
      <p:sp>
        <p:nvSpPr>
          <p:cNvPr id="22" name="Rectangle 21"/>
          <p:cNvSpPr/>
          <p:nvPr/>
        </p:nvSpPr>
        <p:spPr>
          <a:xfrm>
            <a:off x="586851" y="3912331"/>
            <a:ext cx="586853" cy="51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p:cNvSpPr txBox="1"/>
          <p:nvPr/>
        </p:nvSpPr>
        <p:spPr>
          <a:xfrm>
            <a:off x="1475118" y="3912333"/>
            <a:ext cx="9031857" cy="461665"/>
          </a:xfrm>
          <a:prstGeom prst="rect">
            <a:avLst/>
          </a:prstGeom>
          <a:noFill/>
        </p:spPr>
        <p:txBody>
          <a:bodyPr wrap="square" rtlCol="0">
            <a:spAutoFit/>
          </a:bodyPr>
          <a:lstStyle/>
          <a:p>
            <a:pPr lvl="0"/>
            <a:r>
              <a:rPr lang="en-IN" sz="2400" b="1" dirty="0" smtClean="0">
                <a:solidFill>
                  <a:schemeClr val="bg2">
                    <a:lumMod val="50000"/>
                  </a:schemeClr>
                </a:solidFill>
                <a:latin typeface="Calibri" panose="020F0502020204030204" pitchFamily="34" charset="0"/>
                <a:cs typeface="Calibri" panose="020F0502020204030204" pitchFamily="34" charset="0"/>
              </a:rPr>
              <a:t>277- </a:t>
            </a:r>
            <a:r>
              <a:rPr lang="en-US" sz="2400" b="1" dirty="0">
                <a:solidFill>
                  <a:schemeClr val="bg2">
                    <a:lumMod val="50000"/>
                  </a:schemeClr>
                </a:solidFill>
                <a:latin typeface="Calibri" panose="020F0502020204030204" pitchFamily="34" charset="0"/>
                <a:cs typeface="Calibri" panose="020F0502020204030204" pitchFamily="34" charset="0"/>
              </a:rPr>
              <a:t>False statement in </a:t>
            </a:r>
            <a:r>
              <a:rPr lang="en-US" sz="2400" b="1" dirty="0" smtClean="0">
                <a:solidFill>
                  <a:schemeClr val="bg2">
                    <a:lumMod val="50000"/>
                  </a:schemeClr>
                </a:solidFill>
                <a:latin typeface="Calibri" panose="020F0502020204030204" pitchFamily="34" charset="0"/>
                <a:cs typeface="Calibri" panose="020F0502020204030204" pitchFamily="34" charset="0"/>
              </a:rPr>
              <a:t>verification, etc.</a:t>
            </a:r>
            <a:endParaRPr lang="en-US" sz="2400" b="1" dirty="0">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sp>
        <p:nvSpPr>
          <p:cNvPr id="24" name="TextBox 23"/>
          <p:cNvSpPr txBox="1"/>
          <p:nvPr/>
        </p:nvSpPr>
        <p:spPr>
          <a:xfrm>
            <a:off x="709681" y="3895048"/>
            <a:ext cx="286603" cy="523220"/>
          </a:xfrm>
          <a:prstGeom prst="rect">
            <a:avLst/>
          </a:prstGeom>
          <a:noFill/>
        </p:spPr>
        <p:txBody>
          <a:bodyPr wrap="square" rtlCol="0">
            <a:spAutoFit/>
          </a:bodyPr>
          <a:lstStyle/>
          <a:p>
            <a:r>
              <a:rPr lang="en-IN" sz="2800" b="1" dirty="0" smtClean="0">
                <a:solidFill>
                  <a:schemeClr val="bg1"/>
                </a:solidFill>
                <a:latin typeface="Calibri" panose="020F0502020204030204" pitchFamily="34" charset="0"/>
                <a:cs typeface="Calibri" panose="020F0502020204030204" pitchFamily="34" charset="0"/>
              </a:rPr>
              <a:t>5</a:t>
            </a:r>
            <a:endParaRPr lang="en-IN" sz="2800" b="1" dirty="0">
              <a:solidFill>
                <a:schemeClr val="bg1"/>
              </a:solidFill>
              <a:latin typeface="Calibri" panose="020F0502020204030204" pitchFamily="34" charset="0"/>
              <a:cs typeface="Calibri" panose="020F0502020204030204" pitchFamily="34" charset="0"/>
            </a:endParaRPr>
          </a:p>
        </p:txBody>
      </p:sp>
      <p:sp>
        <p:nvSpPr>
          <p:cNvPr id="31" name="Rectangle 30"/>
          <p:cNvSpPr/>
          <p:nvPr/>
        </p:nvSpPr>
        <p:spPr>
          <a:xfrm>
            <a:off x="586851" y="4680857"/>
            <a:ext cx="586853" cy="51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1475118" y="4680859"/>
            <a:ext cx="9031857" cy="461665"/>
          </a:xfrm>
          <a:prstGeom prst="rect">
            <a:avLst/>
          </a:prstGeom>
          <a:noFill/>
        </p:spPr>
        <p:txBody>
          <a:bodyPr wrap="square" rtlCol="0">
            <a:spAutoFit/>
          </a:bodyPr>
          <a:lstStyle/>
          <a:p>
            <a:r>
              <a:rPr lang="en-IN" sz="2400" b="1" dirty="0" smtClean="0">
                <a:solidFill>
                  <a:schemeClr val="bg2">
                    <a:lumMod val="50000"/>
                  </a:schemeClr>
                </a:solidFill>
                <a:latin typeface="Calibri" panose="020F0502020204030204" pitchFamily="34" charset="0"/>
                <a:cs typeface="Calibri" panose="020F0502020204030204" pitchFamily="34" charset="0"/>
              </a:rPr>
              <a:t>277A- </a:t>
            </a:r>
            <a:r>
              <a:rPr lang="en-US" sz="2400" b="1" dirty="0">
                <a:solidFill>
                  <a:schemeClr val="bg2">
                    <a:lumMod val="50000"/>
                  </a:schemeClr>
                </a:solidFill>
                <a:latin typeface="Calibri" panose="020F0502020204030204" pitchFamily="34" charset="0"/>
                <a:cs typeface="Calibri" panose="020F0502020204030204" pitchFamily="34" charset="0"/>
              </a:rPr>
              <a:t>Falsification of books of account or document, etc.</a:t>
            </a:r>
            <a:endParaRPr lang="en-IN" sz="2400" b="1" dirty="0">
              <a:solidFill>
                <a:schemeClr val="bg2">
                  <a:lumMod val="50000"/>
                </a:schemeClr>
              </a:solidFill>
              <a:latin typeface="Calibri" panose="020F0502020204030204" pitchFamily="34" charset="0"/>
              <a:cs typeface="Calibri" panose="020F0502020204030204" pitchFamily="34" charset="0"/>
            </a:endParaRPr>
          </a:p>
        </p:txBody>
      </p:sp>
      <p:sp>
        <p:nvSpPr>
          <p:cNvPr id="33" name="TextBox 32"/>
          <p:cNvSpPr txBox="1"/>
          <p:nvPr/>
        </p:nvSpPr>
        <p:spPr>
          <a:xfrm>
            <a:off x="709681" y="4663574"/>
            <a:ext cx="286603" cy="523220"/>
          </a:xfrm>
          <a:prstGeom prst="rect">
            <a:avLst/>
          </a:prstGeom>
          <a:noFill/>
        </p:spPr>
        <p:txBody>
          <a:bodyPr wrap="square" rtlCol="0">
            <a:spAutoFit/>
          </a:bodyPr>
          <a:lstStyle/>
          <a:p>
            <a:r>
              <a:rPr lang="en-IN" sz="2800" b="1" dirty="0" smtClean="0">
                <a:solidFill>
                  <a:schemeClr val="bg1"/>
                </a:solidFill>
                <a:latin typeface="Calibri" panose="020F0502020204030204" pitchFamily="34" charset="0"/>
                <a:cs typeface="Calibri" panose="020F0502020204030204" pitchFamily="34" charset="0"/>
              </a:rPr>
              <a:t>6</a:t>
            </a:r>
            <a:endParaRPr lang="en-IN" sz="2800" b="1" dirty="0">
              <a:solidFill>
                <a:schemeClr val="bg1"/>
              </a:solidFill>
              <a:latin typeface="Calibri" panose="020F0502020204030204" pitchFamily="34" charset="0"/>
              <a:cs typeface="Calibri" panose="020F0502020204030204" pitchFamily="34" charset="0"/>
            </a:endParaRPr>
          </a:p>
        </p:txBody>
      </p:sp>
      <p:sp>
        <p:nvSpPr>
          <p:cNvPr id="34" name="Rectangle 33"/>
          <p:cNvSpPr/>
          <p:nvPr/>
        </p:nvSpPr>
        <p:spPr>
          <a:xfrm>
            <a:off x="586851" y="5431089"/>
            <a:ext cx="586853" cy="51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TextBox 34"/>
          <p:cNvSpPr txBox="1"/>
          <p:nvPr/>
        </p:nvSpPr>
        <p:spPr>
          <a:xfrm>
            <a:off x="1475118" y="5431091"/>
            <a:ext cx="9031857" cy="461665"/>
          </a:xfrm>
          <a:prstGeom prst="rect">
            <a:avLst/>
          </a:prstGeom>
          <a:noFill/>
        </p:spPr>
        <p:txBody>
          <a:bodyPr wrap="square" rtlCol="0">
            <a:spAutoFit/>
          </a:bodyPr>
          <a:lstStyle/>
          <a:p>
            <a:r>
              <a:rPr lang="en-IN" sz="2400" b="1" dirty="0" smtClean="0">
                <a:solidFill>
                  <a:schemeClr val="bg2">
                    <a:lumMod val="50000"/>
                  </a:schemeClr>
                </a:solidFill>
                <a:latin typeface="Calibri" panose="020F0502020204030204" pitchFamily="34" charset="0"/>
                <a:cs typeface="Calibri" panose="020F0502020204030204" pitchFamily="34" charset="0"/>
              </a:rPr>
              <a:t>278- </a:t>
            </a:r>
            <a:r>
              <a:rPr lang="en-US" sz="2400" b="1" dirty="0">
                <a:solidFill>
                  <a:schemeClr val="bg2">
                    <a:lumMod val="50000"/>
                  </a:schemeClr>
                </a:solidFill>
                <a:latin typeface="Calibri" panose="020F0502020204030204" pitchFamily="34" charset="0"/>
                <a:cs typeface="Calibri" panose="020F0502020204030204" pitchFamily="34" charset="0"/>
              </a:rPr>
              <a:t>Abatement of false return, etc.</a:t>
            </a:r>
            <a:endParaRPr lang="en-IN" sz="2400" b="1" dirty="0">
              <a:solidFill>
                <a:schemeClr val="bg2">
                  <a:lumMod val="50000"/>
                </a:schemeClr>
              </a:solidFill>
              <a:latin typeface="Calibri" panose="020F0502020204030204" pitchFamily="34" charset="0"/>
              <a:cs typeface="Calibri" panose="020F0502020204030204" pitchFamily="34" charset="0"/>
            </a:endParaRPr>
          </a:p>
        </p:txBody>
      </p:sp>
      <p:sp>
        <p:nvSpPr>
          <p:cNvPr id="36" name="TextBox 35"/>
          <p:cNvSpPr txBox="1"/>
          <p:nvPr/>
        </p:nvSpPr>
        <p:spPr>
          <a:xfrm>
            <a:off x="709681" y="5413806"/>
            <a:ext cx="286603" cy="523220"/>
          </a:xfrm>
          <a:prstGeom prst="rect">
            <a:avLst/>
          </a:prstGeom>
          <a:noFill/>
        </p:spPr>
        <p:txBody>
          <a:bodyPr wrap="square" rtlCol="0">
            <a:spAutoFit/>
          </a:bodyPr>
          <a:lstStyle/>
          <a:p>
            <a:r>
              <a:rPr lang="en-IN" sz="2800" b="1" dirty="0" smtClean="0">
                <a:solidFill>
                  <a:schemeClr val="bg1"/>
                </a:solidFill>
                <a:latin typeface="Calibri" panose="020F0502020204030204" pitchFamily="34" charset="0"/>
                <a:cs typeface="Calibri" panose="020F0502020204030204" pitchFamily="34" charset="0"/>
              </a:rPr>
              <a:t>7</a:t>
            </a:r>
            <a:endParaRPr lang="en-IN"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329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mbria" pitchFamily="18" charset="0"/>
              </a:rPr>
              <a:t>FAQs</a:t>
            </a:r>
            <a:endParaRPr lang="en-IN" sz="2800" dirty="0">
              <a:latin typeface="Cambria" pitchFamily="18" charset="0"/>
            </a:endParaRPr>
          </a:p>
        </p:txBody>
      </p:sp>
      <p:sp>
        <p:nvSpPr>
          <p:cNvPr id="3" name="Rectangle 2"/>
          <p:cNvSpPr/>
          <p:nvPr/>
        </p:nvSpPr>
        <p:spPr>
          <a:xfrm>
            <a:off x="188684" y="807546"/>
            <a:ext cx="11829143" cy="2308324"/>
          </a:xfrm>
          <a:prstGeom prst="rect">
            <a:avLst/>
          </a:prstGeom>
        </p:spPr>
        <p:txBody>
          <a:bodyPr wrap="square">
            <a:spAutoFit/>
          </a:bodyPr>
          <a:lstStyle/>
          <a:p>
            <a:pPr marL="566738" indent="-566738" algn="just"/>
            <a:r>
              <a:rPr lang="en-US" sz="2400" b="1" dirty="0">
                <a:latin typeface="Cambria" pitchFamily="18" charset="0"/>
              </a:rPr>
              <a:t>Q </a:t>
            </a:r>
            <a:r>
              <a:rPr lang="en-US" sz="2400" b="1" dirty="0" smtClean="0">
                <a:latin typeface="Cambria" pitchFamily="18" charset="0"/>
              </a:rPr>
              <a:t>–	Which enterprises will fall under the ambit of Section 43B(h) of the IT Act?</a:t>
            </a:r>
          </a:p>
          <a:p>
            <a:pPr marL="566738" indent="-566738" algn="just"/>
            <a:r>
              <a:rPr lang="en-US" sz="2400" b="1" dirty="0" smtClean="0">
                <a:latin typeface="Cambria" pitchFamily="18" charset="0"/>
              </a:rPr>
              <a:t>A </a:t>
            </a:r>
            <a:r>
              <a:rPr lang="en-US" sz="2400" b="1" dirty="0">
                <a:latin typeface="Cambria" pitchFamily="18" charset="0"/>
              </a:rPr>
              <a:t>-  </a:t>
            </a:r>
            <a:r>
              <a:rPr lang="en-US" sz="2400" dirty="0">
                <a:latin typeface="Cambria" pitchFamily="18" charset="0"/>
              </a:rPr>
              <a:t>Section </a:t>
            </a:r>
            <a:r>
              <a:rPr lang="en-US" sz="2400" dirty="0" smtClean="0">
                <a:latin typeface="Cambria" pitchFamily="18" charset="0"/>
              </a:rPr>
              <a:t>43B(h) of the IT Act is applicable only to Micro and Small Enterprises as classified under the MSMED Act based on criteria of Investment value and Turnover. The same would </a:t>
            </a:r>
            <a:r>
              <a:rPr lang="en-US" sz="2400" b="1" u="sng" dirty="0" smtClean="0">
                <a:latin typeface="Cambria" pitchFamily="18" charset="0"/>
              </a:rPr>
              <a:t>not apply to Medium Enterprises </a:t>
            </a:r>
            <a:r>
              <a:rPr lang="en-US" sz="2400" dirty="0" smtClean="0">
                <a:latin typeface="Cambria" pitchFamily="18" charset="0"/>
              </a:rPr>
              <a:t>as covered by the MSMED Act.</a:t>
            </a:r>
          </a:p>
          <a:p>
            <a:pPr marL="566738" indent="-566738" algn="just"/>
            <a:endParaRPr lang="en-US" sz="2400" dirty="0">
              <a:latin typeface="Cambria" pitchFamily="18" charset="0"/>
            </a:endParaRPr>
          </a:p>
          <a:p>
            <a:endParaRPr lang="en-US" sz="2400" dirty="0">
              <a:latin typeface="Cambria" pitchFamily="18" charset="0"/>
            </a:endParaRPr>
          </a:p>
        </p:txBody>
      </p:sp>
      <p:graphicFrame>
        <p:nvGraphicFramePr>
          <p:cNvPr id="4" name="Table 3"/>
          <p:cNvGraphicFramePr>
            <a:graphicFrameLocks noGrp="1"/>
          </p:cNvGraphicFramePr>
          <p:nvPr>
            <p:extLst/>
          </p:nvPr>
        </p:nvGraphicFramePr>
        <p:xfrm>
          <a:off x="957943" y="2742520"/>
          <a:ext cx="10551885" cy="3177857"/>
        </p:xfrm>
        <a:graphic>
          <a:graphicData uri="http://schemas.openxmlformats.org/drawingml/2006/table">
            <a:tbl>
              <a:tblPr firstRow="1" bandRow="1">
                <a:tableStyleId>{5C22544A-7EE6-4342-B048-85BDC9FD1C3A}</a:tableStyleId>
              </a:tblPr>
              <a:tblGrid>
                <a:gridCol w="4717143">
                  <a:extLst>
                    <a:ext uri="{9D8B030D-6E8A-4147-A177-3AD203B41FA5}">
                      <a16:colId xmlns:a16="http://schemas.microsoft.com/office/drawing/2014/main" val="3759282689"/>
                    </a:ext>
                  </a:extLst>
                </a:gridCol>
                <a:gridCol w="3004457">
                  <a:extLst>
                    <a:ext uri="{9D8B030D-6E8A-4147-A177-3AD203B41FA5}">
                      <a16:colId xmlns:a16="http://schemas.microsoft.com/office/drawing/2014/main" val="3191862989"/>
                    </a:ext>
                  </a:extLst>
                </a:gridCol>
                <a:gridCol w="2830285">
                  <a:extLst>
                    <a:ext uri="{9D8B030D-6E8A-4147-A177-3AD203B41FA5}">
                      <a16:colId xmlns:a16="http://schemas.microsoft.com/office/drawing/2014/main" val="505098956"/>
                    </a:ext>
                  </a:extLst>
                </a:gridCol>
              </a:tblGrid>
              <a:tr h="418359">
                <a:tc>
                  <a:txBody>
                    <a:bodyPr/>
                    <a:lstStyle/>
                    <a:p>
                      <a:pPr algn="ctr"/>
                      <a:r>
                        <a:rPr lang="en-US" sz="2400" b="1" i="0" u="none" strike="noStrike" cap="none" dirty="0" smtClean="0">
                          <a:solidFill>
                            <a:schemeClr val="bg1"/>
                          </a:solidFill>
                          <a:latin typeface="Cambria" pitchFamily="18" charset="0"/>
                          <a:ea typeface="Arial"/>
                          <a:cs typeface="Arial"/>
                          <a:sym typeface="Arial"/>
                        </a:rPr>
                        <a:t>Criteria</a:t>
                      </a:r>
                      <a:endParaRPr lang="en-IN" sz="2400" b="1" i="0" u="none" strike="noStrike" cap="none" dirty="0">
                        <a:solidFill>
                          <a:schemeClr val="bg1"/>
                        </a:solidFill>
                        <a:latin typeface="Cambria" pitchFamily="18" charset="0"/>
                        <a:ea typeface="Arial"/>
                        <a:cs typeface="Arial"/>
                        <a:sym typeface="Arial"/>
                      </a:endParaRPr>
                    </a:p>
                  </a:txBody>
                  <a:tcPr>
                    <a:solidFill>
                      <a:srgbClr val="3F5378"/>
                    </a:solidFill>
                  </a:tcPr>
                </a:tc>
                <a:tc>
                  <a:txBody>
                    <a:bodyPr/>
                    <a:lstStyle/>
                    <a:p>
                      <a:pPr marR="0" algn="ctr" rtl="0">
                        <a:lnSpc>
                          <a:spcPct val="100000"/>
                        </a:lnSpc>
                        <a:spcBef>
                          <a:spcPts val="0"/>
                        </a:spcBef>
                        <a:spcAft>
                          <a:spcPts val="0"/>
                        </a:spcAft>
                        <a:buClr>
                          <a:srgbClr val="000000"/>
                        </a:buClr>
                        <a:buFont typeface="Arial"/>
                      </a:pPr>
                      <a:r>
                        <a:rPr lang="en-US" sz="2400" b="1" i="0" u="none" strike="noStrike" cap="none" dirty="0">
                          <a:solidFill>
                            <a:schemeClr val="bg1"/>
                          </a:solidFill>
                          <a:latin typeface="Cambria" pitchFamily="18" charset="0"/>
                          <a:ea typeface="Arial"/>
                          <a:cs typeface="Arial"/>
                          <a:sym typeface="Arial"/>
                        </a:rPr>
                        <a:t>Micro</a:t>
                      </a:r>
                      <a:endParaRPr lang="en-IN" sz="2400" b="1" i="0" u="none" strike="noStrike" cap="none" dirty="0">
                        <a:solidFill>
                          <a:schemeClr val="bg1"/>
                        </a:solidFill>
                        <a:latin typeface="Cambria" pitchFamily="18" charset="0"/>
                        <a:ea typeface="Arial"/>
                        <a:cs typeface="Arial"/>
                        <a:sym typeface="Arial"/>
                      </a:endParaRPr>
                    </a:p>
                  </a:txBody>
                  <a:tcPr>
                    <a:solidFill>
                      <a:srgbClr val="3F5378"/>
                    </a:solidFill>
                  </a:tcPr>
                </a:tc>
                <a:tc>
                  <a:txBody>
                    <a:bodyPr/>
                    <a:lstStyle/>
                    <a:p>
                      <a:pPr marR="0" algn="ctr" rtl="0">
                        <a:lnSpc>
                          <a:spcPct val="100000"/>
                        </a:lnSpc>
                        <a:spcBef>
                          <a:spcPts val="0"/>
                        </a:spcBef>
                        <a:spcAft>
                          <a:spcPts val="0"/>
                        </a:spcAft>
                        <a:buClr>
                          <a:srgbClr val="000000"/>
                        </a:buClr>
                        <a:buFont typeface="Arial"/>
                      </a:pPr>
                      <a:r>
                        <a:rPr lang="en-US" sz="2400" b="1" i="0" u="none" strike="noStrike" cap="none" dirty="0">
                          <a:solidFill>
                            <a:schemeClr val="bg1"/>
                          </a:solidFill>
                          <a:latin typeface="Cambria" pitchFamily="18" charset="0"/>
                          <a:ea typeface="Arial"/>
                          <a:cs typeface="Arial"/>
                          <a:sym typeface="Arial"/>
                        </a:rPr>
                        <a:t>Small</a:t>
                      </a:r>
                      <a:endParaRPr lang="en-IN" sz="2400" b="1" i="0" u="none" strike="noStrike" cap="none" dirty="0">
                        <a:solidFill>
                          <a:schemeClr val="bg1"/>
                        </a:solidFill>
                        <a:latin typeface="Cambria" pitchFamily="18" charset="0"/>
                        <a:ea typeface="Arial"/>
                        <a:cs typeface="Arial"/>
                        <a:sym typeface="Arial"/>
                      </a:endParaRPr>
                    </a:p>
                  </a:txBody>
                  <a:tcPr>
                    <a:solidFill>
                      <a:srgbClr val="3F5378"/>
                    </a:solidFill>
                  </a:tcPr>
                </a:tc>
                <a:extLst>
                  <a:ext uri="{0D108BD9-81ED-4DB2-BD59-A6C34878D82A}">
                    <a16:rowId xmlns:a16="http://schemas.microsoft.com/office/drawing/2014/main" val="3605323211"/>
                  </a:ext>
                </a:extLst>
              </a:tr>
              <a:tr h="1531937">
                <a:tc>
                  <a:txBody>
                    <a:bodyPr/>
                    <a:lstStyle/>
                    <a:p>
                      <a:r>
                        <a:rPr lang="en-US" sz="2400" b="0" i="0" u="none" strike="noStrike" cap="none" dirty="0">
                          <a:solidFill>
                            <a:schemeClr val="bg2">
                              <a:lumMod val="50000"/>
                            </a:schemeClr>
                          </a:solidFill>
                          <a:latin typeface="Cambria" pitchFamily="18" charset="0"/>
                          <a:ea typeface="Arial"/>
                          <a:cs typeface="Arial"/>
                          <a:sym typeface="Arial"/>
                        </a:rPr>
                        <a:t>Investment in Plant &amp; Machinery or Equipment (WDV as per Income Tax Act, 1961 )</a:t>
                      </a:r>
                      <a:endParaRPr lang="en-IN" sz="2400" b="0" i="0" u="none" strike="noStrike" cap="none" dirty="0">
                        <a:solidFill>
                          <a:schemeClr val="bg2">
                            <a:lumMod val="50000"/>
                          </a:schemeClr>
                        </a:solidFill>
                        <a:latin typeface="Cambria" pitchFamily="18" charset="0"/>
                        <a:ea typeface="Arial"/>
                        <a:cs typeface="Arial"/>
                        <a:sym typeface="Arial"/>
                      </a:endParaRPr>
                    </a:p>
                  </a:txBody>
                  <a:tcPr>
                    <a:solidFill>
                      <a:schemeClr val="accent2">
                        <a:lumMod val="20000"/>
                        <a:lumOff val="80000"/>
                      </a:schemeClr>
                    </a:solidFill>
                  </a:tcPr>
                </a:tc>
                <a:tc>
                  <a:txBody>
                    <a:bodyPr/>
                    <a:lstStyle/>
                    <a:p>
                      <a:r>
                        <a:rPr lang="en-US" sz="2400" b="0" i="0" u="none" strike="noStrike" cap="none" dirty="0">
                          <a:solidFill>
                            <a:schemeClr val="bg2">
                              <a:lumMod val="50000"/>
                            </a:schemeClr>
                          </a:solidFill>
                          <a:latin typeface="Cambria" pitchFamily="18" charset="0"/>
                          <a:ea typeface="Arial"/>
                          <a:cs typeface="Arial"/>
                          <a:sym typeface="Arial"/>
                        </a:rPr>
                        <a:t>Less than Rs. 1 Crore</a:t>
                      </a:r>
                      <a:endParaRPr lang="en-IN" sz="2400" b="0" i="0" u="none" strike="noStrike" cap="none" dirty="0">
                        <a:solidFill>
                          <a:schemeClr val="bg2">
                            <a:lumMod val="50000"/>
                          </a:schemeClr>
                        </a:solidFill>
                        <a:latin typeface="Cambria" pitchFamily="18" charset="0"/>
                        <a:ea typeface="Arial"/>
                        <a:cs typeface="Arial"/>
                        <a:sym typeface="Arial"/>
                      </a:endParaRPr>
                    </a:p>
                  </a:txBody>
                  <a:tcPr>
                    <a:solidFill>
                      <a:schemeClr val="accent2">
                        <a:lumMod val="20000"/>
                        <a:lumOff val="80000"/>
                      </a:schemeClr>
                    </a:solidFill>
                  </a:tcPr>
                </a:tc>
                <a:tc>
                  <a:txBody>
                    <a:bodyPr/>
                    <a:lstStyle/>
                    <a:p>
                      <a:r>
                        <a:rPr lang="en-US" sz="2400" b="0" i="0" u="none" strike="noStrike" cap="none" dirty="0">
                          <a:solidFill>
                            <a:schemeClr val="bg2">
                              <a:lumMod val="50000"/>
                            </a:schemeClr>
                          </a:solidFill>
                          <a:latin typeface="Cambria" pitchFamily="18" charset="0"/>
                          <a:ea typeface="Arial"/>
                          <a:cs typeface="Arial"/>
                          <a:sym typeface="Arial"/>
                        </a:rPr>
                        <a:t>Less than Rs. 10 Crores</a:t>
                      </a:r>
                      <a:endParaRPr lang="en-IN" sz="2400" b="0" i="0" u="none" strike="noStrike" cap="none" dirty="0">
                        <a:solidFill>
                          <a:schemeClr val="bg2">
                            <a:lumMod val="50000"/>
                          </a:schemeClr>
                        </a:solidFill>
                        <a:latin typeface="Cambria" pitchFamily="18" charset="0"/>
                        <a:ea typeface="Arial"/>
                        <a:cs typeface="Arial"/>
                        <a:sym typeface="Arial"/>
                      </a:endParaRPr>
                    </a:p>
                  </a:txBody>
                  <a:tcPr>
                    <a:solidFill>
                      <a:schemeClr val="accent2">
                        <a:lumMod val="20000"/>
                        <a:lumOff val="80000"/>
                      </a:schemeClr>
                    </a:solidFill>
                  </a:tcPr>
                </a:tc>
                <a:extLst>
                  <a:ext uri="{0D108BD9-81ED-4DB2-BD59-A6C34878D82A}">
                    <a16:rowId xmlns:a16="http://schemas.microsoft.com/office/drawing/2014/main" val="1611726970"/>
                  </a:ext>
                </a:extLst>
              </a:tr>
              <a:tr h="827624">
                <a:tc>
                  <a:txBody>
                    <a:bodyPr/>
                    <a:lstStyle/>
                    <a:p>
                      <a:r>
                        <a:rPr lang="en-US" sz="2400" b="0" i="0" u="none" strike="noStrike" cap="none" dirty="0">
                          <a:solidFill>
                            <a:schemeClr val="bg2">
                              <a:lumMod val="50000"/>
                            </a:schemeClr>
                          </a:solidFill>
                          <a:latin typeface="Cambria" pitchFamily="18" charset="0"/>
                          <a:ea typeface="Arial"/>
                          <a:cs typeface="Arial"/>
                          <a:sym typeface="Arial"/>
                        </a:rPr>
                        <a:t>Turnover </a:t>
                      </a:r>
                    </a:p>
                    <a:p>
                      <a:r>
                        <a:rPr lang="en-US" sz="2400" b="0" i="0" u="none" strike="noStrike" cap="none" dirty="0">
                          <a:solidFill>
                            <a:schemeClr val="bg2">
                              <a:lumMod val="50000"/>
                            </a:schemeClr>
                          </a:solidFill>
                          <a:latin typeface="Cambria" pitchFamily="18" charset="0"/>
                          <a:ea typeface="Arial"/>
                          <a:cs typeface="Arial"/>
                          <a:sym typeface="Arial"/>
                        </a:rPr>
                        <a:t>(Excluding Exports)</a:t>
                      </a:r>
                      <a:endParaRPr lang="en-IN" sz="2400" b="0" i="0" u="none" strike="noStrike" cap="none" dirty="0">
                        <a:solidFill>
                          <a:schemeClr val="bg2">
                            <a:lumMod val="50000"/>
                          </a:schemeClr>
                        </a:solidFill>
                        <a:latin typeface="Cambria" pitchFamily="18" charset="0"/>
                        <a:ea typeface="Arial"/>
                        <a:cs typeface="Arial"/>
                        <a:sym typeface="Arial"/>
                      </a:endParaRP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cap="none" dirty="0">
                          <a:solidFill>
                            <a:schemeClr val="bg2">
                              <a:lumMod val="50000"/>
                            </a:schemeClr>
                          </a:solidFill>
                          <a:latin typeface="Cambria" pitchFamily="18" charset="0"/>
                          <a:ea typeface="Arial"/>
                          <a:cs typeface="Arial"/>
                          <a:sym typeface="Arial"/>
                        </a:rPr>
                        <a:t>Less than Rs. 5 Crore</a:t>
                      </a:r>
                      <a:endParaRPr lang="en-IN" sz="2400" b="0" i="0" u="none" strike="noStrike" cap="none" dirty="0">
                        <a:solidFill>
                          <a:schemeClr val="bg2">
                            <a:lumMod val="50000"/>
                          </a:schemeClr>
                        </a:solidFill>
                        <a:latin typeface="Cambria" pitchFamily="18" charset="0"/>
                        <a:ea typeface="Arial"/>
                        <a:cs typeface="Arial"/>
                        <a:sym typeface="Arial"/>
                      </a:endParaRPr>
                    </a:p>
                    <a:p>
                      <a:endParaRPr lang="en-IN" sz="2400" b="0" i="0" u="none" strike="noStrike" cap="none" dirty="0">
                        <a:solidFill>
                          <a:schemeClr val="bg2">
                            <a:lumMod val="50000"/>
                          </a:schemeClr>
                        </a:solidFill>
                        <a:latin typeface="Cambria" pitchFamily="18" charset="0"/>
                        <a:ea typeface="Arial"/>
                        <a:cs typeface="Arial"/>
                        <a:sym typeface="Arial"/>
                      </a:endParaRP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cap="none" dirty="0">
                          <a:solidFill>
                            <a:schemeClr val="bg2">
                              <a:lumMod val="50000"/>
                            </a:schemeClr>
                          </a:solidFill>
                          <a:latin typeface="Cambria" pitchFamily="18" charset="0"/>
                          <a:ea typeface="Arial"/>
                          <a:cs typeface="Arial"/>
                          <a:sym typeface="Arial"/>
                        </a:rPr>
                        <a:t>Less than Rs. 50 Crore</a:t>
                      </a:r>
                      <a:endParaRPr lang="en-IN" sz="2400" b="0" i="0" u="none" strike="noStrike" cap="none" dirty="0">
                        <a:solidFill>
                          <a:schemeClr val="bg2">
                            <a:lumMod val="50000"/>
                          </a:schemeClr>
                        </a:solidFill>
                        <a:latin typeface="Cambria" pitchFamily="18" charset="0"/>
                        <a:ea typeface="Arial"/>
                        <a:cs typeface="Arial"/>
                        <a:sym typeface="Arial"/>
                      </a:endParaRPr>
                    </a:p>
                    <a:p>
                      <a:endParaRPr lang="en-IN" sz="2400" b="0" i="0" u="none" strike="noStrike" cap="none" dirty="0">
                        <a:solidFill>
                          <a:schemeClr val="bg2">
                            <a:lumMod val="50000"/>
                          </a:schemeClr>
                        </a:solidFill>
                        <a:latin typeface="Cambria" pitchFamily="18" charset="0"/>
                        <a:ea typeface="Arial"/>
                        <a:cs typeface="Arial"/>
                        <a:sym typeface="Arial"/>
                      </a:endParaRPr>
                    </a:p>
                  </a:txBody>
                  <a:tcPr>
                    <a:solidFill>
                      <a:schemeClr val="accent2">
                        <a:lumMod val="20000"/>
                        <a:lumOff val="80000"/>
                      </a:schemeClr>
                    </a:solidFill>
                  </a:tcPr>
                </a:tc>
                <a:extLst>
                  <a:ext uri="{0D108BD9-81ED-4DB2-BD59-A6C34878D82A}">
                    <a16:rowId xmlns:a16="http://schemas.microsoft.com/office/drawing/2014/main" val="3654804188"/>
                  </a:ext>
                </a:extLst>
              </a:tr>
            </a:tbl>
          </a:graphicData>
        </a:graphic>
      </p:graphicFrame>
    </p:spTree>
    <p:extLst>
      <p:ext uri="{BB962C8B-B14F-4D97-AF65-F5344CB8AC3E}">
        <p14:creationId xmlns:p14="http://schemas.microsoft.com/office/powerpoint/2010/main" val="3843790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a:t>
            </a:r>
            <a:endParaRPr lang="en-IN" sz="2800" dirty="0">
              <a:latin typeface="Cambria" pitchFamily="18" charset="0"/>
            </a:endParaRPr>
          </a:p>
        </p:txBody>
      </p:sp>
      <p:sp>
        <p:nvSpPr>
          <p:cNvPr id="4" name="Rectangle 3"/>
          <p:cNvSpPr/>
          <p:nvPr/>
        </p:nvSpPr>
        <p:spPr>
          <a:xfrm>
            <a:off x="130629" y="731164"/>
            <a:ext cx="11887200" cy="6001643"/>
          </a:xfrm>
          <a:prstGeom prst="rect">
            <a:avLst/>
          </a:prstGeom>
        </p:spPr>
        <p:txBody>
          <a:bodyPr wrap="square">
            <a:spAutoFit/>
          </a:bodyPr>
          <a:lstStyle/>
          <a:p>
            <a:pPr algn="just"/>
            <a:r>
              <a:rPr lang="en-US" sz="2400" b="1" dirty="0">
                <a:latin typeface="Cambria" pitchFamily="18" charset="0"/>
              </a:rPr>
              <a:t>Q </a:t>
            </a:r>
            <a:r>
              <a:rPr lang="en-US" sz="2400" b="1" dirty="0" smtClean="0">
                <a:latin typeface="Cambria" pitchFamily="18" charset="0"/>
              </a:rPr>
              <a:t>– </a:t>
            </a:r>
            <a:r>
              <a:rPr lang="en-US" sz="2400" b="1" dirty="0">
                <a:latin typeface="Cambria" pitchFamily="18" charset="0"/>
              </a:rPr>
              <a:t>Are the provisions of Section 43B(h) applicable to </a:t>
            </a:r>
            <a:r>
              <a:rPr lang="en-US" sz="2400" b="1" dirty="0" smtClean="0">
                <a:latin typeface="Cambria" pitchFamily="18" charset="0"/>
              </a:rPr>
              <a:t>non – registered </a:t>
            </a:r>
            <a:r>
              <a:rPr lang="en-IN" sz="2400" b="1" dirty="0" smtClean="0">
                <a:latin typeface="Cambria" pitchFamily="18" charset="0"/>
              </a:rPr>
              <a:t>suppliers</a:t>
            </a:r>
            <a:r>
              <a:rPr lang="en-IN" sz="2400" b="1" dirty="0">
                <a:latin typeface="Cambria" pitchFamily="18" charset="0"/>
              </a:rPr>
              <a:t>?</a:t>
            </a:r>
            <a:endParaRPr lang="en-US" sz="2400" b="1" dirty="0">
              <a:latin typeface="Cambria" pitchFamily="18" charset="0"/>
            </a:endParaRPr>
          </a:p>
          <a:p>
            <a:pPr algn="just"/>
            <a:endParaRPr lang="en-US" sz="2400" b="1" dirty="0" smtClean="0">
              <a:latin typeface="Cambria" pitchFamily="18" charset="0"/>
            </a:endParaRPr>
          </a:p>
          <a:p>
            <a:pPr algn="just"/>
            <a:r>
              <a:rPr lang="en-US" sz="2400" b="1" dirty="0" smtClean="0">
                <a:latin typeface="Cambria" pitchFamily="18" charset="0"/>
              </a:rPr>
              <a:t>A –</a:t>
            </a:r>
          </a:p>
          <a:p>
            <a:pPr marL="449263" algn="just"/>
            <a:r>
              <a:rPr lang="en-US" sz="2400" dirty="0" smtClean="0">
                <a:latin typeface="Cambria" pitchFamily="18" charset="0"/>
              </a:rPr>
              <a:t>Para 2 of the Notification provides that any person who intends to establish a micro, small or medium enterprise may file Udyam Registration online on the Udyam Registration portal based on self-declaration with no requirement to upload documents, papers, certificates or proof. </a:t>
            </a:r>
          </a:p>
          <a:p>
            <a:pPr marL="449263" algn="just"/>
            <a:r>
              <a:rPr lang="en-US" sz="2400" dirty="0" smtClean="0">
                <a:latin typeface="Cambria" pitchFamily="18" charset="0"/>
              </a:rPr>
              <a:t>The </a:t>
            </a:r>
            <a:r>
              <a:rPr lang="en-US" sz="2400" dirty="0">
                <a:latin typeface="Cambria" pitchFamily="18" charset="0"/>
              </a:rPr>
              <a:t>word ‘may’, used in the </a:t>
            </a:r>
            <a:r>
              <a:rPr lang="en-US" sz="2400" dirty="0" smtClean="0">
                <a:latin typeface="Cambria" pitchFamily="18" charset="0"/>
              </a:rPr>
              <a:t>Notification, indicates </a:t>
            </a:r>
            <a:r>
              <a:rPr lang="en-US" sz="2400" dirty="0">
                <a:latin typeface="Cambria" pitchFamily="18" charset="0"/>
              </a:rPr>
              <a:t>that it is not mandatory for an enterprise to get registered to </a:t>
            </a:r>
            <a:r>
              <a:rPr lang="en-US" sz="2400" dirty="0" smtClean="0">
                <a:latin typeface="Cambria" pitchFamily="18" charset="0"/>
              </a:rPr>
              <a:t>establish itself </a:t>
            </a:r>
            <a:r>
              <a:rPr lang="en-US" sz="2400" dirty="0">
                <a:latin typeface="Cambria" pitchFamily="18" charset="0"/>
              </a:rPr>
              <a:t>as an MSME. </a:t>
            </a:r>
            <a:endParaRPr lang="en-US" sz="2400" dirty="0" smtClean="0">
              <a:latin typeface="Cambria" pitchFamily="18" charset="0"/>
            </a:endParaRPr>
          </a:p>
          <a:p>
            <a:pPr marL="449263" algn="just"/>
            <a:r>
              <a:rPr lang="en-US" sz="2400" dirty="0" smtClean="0">
                <a:latin typeface="Cambria" pitchFamily="18" charset="0"/>
              </a:rPr>
              <a:t>However</a:t>
            </a:r>
            <a:r>
              <a:rPr lang="en-US" sz="2400" dirty="0">
                <a:latin typeface="Cambria" pitchFamily="18" charset="0"/>
              </a:rPr>
              <a:t>, Section 43B(h) mentions Section 15 of the MSMED </a:t>
            </a:r>
            <a:r>
              <a:rPr lang="en-US" sz="2400" dirty="0" smtClean="0">
                <a:latin typeface="Cambria" pitchFamily="18" charset="0"/>
              </a:rPr>
              <a:t>Act, which </a:t>
            </a:r>
            <a:r>
              <a:rPr lang="en-US" sz="2400" dirty="0">
                <a:latin typeface="Cambria" pitchFamily="18" charset="0"/>
              </a:rPr>
              <a:t>talks about the delay in payment to a ‘supplier’. </a:t>
            </a:r>
            <a:endParaRPr lang="en-US" sz="2400" dirty="0" smtClean="0">
              <a:latin typeface="Cambria" pitchFamily="18" charset="0"/>
            </a:endParaRPr>
          </a:p>
          <a:p>
            <a:pPr marL="449263" algn="just"/>
            <a:r>
              <a:rPr lang="en-US" sz="2400" dirty="0" smtClean="0">
                <a:latin typeface="Cambria" pitchFamily="18" charset="0"/>
              </a:rPr>
              <a:t>Section </a:t>
            </a:r>
            <a:r>
              <a:rPr lang="en-US" sz="2400" dirty="0">
                <a:latin typeface="Cambria" pitchFamily="18" charset="0"/>
              </a:rPr>
              <a:t>2(n) defines “</a:t>
            </a:r>
            <a:r>
              <a:rPr lang="en-US" sz="2400" dirty="0" smtClean="0">
                <a:latin typeface="Cambria" pitchFamily="18" charset="0"/>
              </a:rPr>
              <a:t>supplier” to </a:t>
            </a:r>
            <a:r>
              <a:rPr lang="en-US" sz="2400" dirty="0">
                <a:latin typeface="Cambria" pitchFamily="18" charset="0"/>
              </a:rPr>
              <a:t>mean a micro or small enterprise that has filed a memorandum with </a:t>
            </a:r>
            <a:r>
              <a:rPr lang="en-US" sz="2400" dirty="0" smtClean="0">
                <a:latin typeface="Cambria" pitchFamily="18" charset="0"/>
              </a:rPr>
              <a:t>authority referred </a:t>
            </a:r>
            <a:r>
              <a:rPr lang="en-US" sz="2400" dirty="0">
                <a:latin typeface="Cambria" pitchFamily="18" charset="0"/>
              </a:rPr>
              <a:t>to in Section 8(1) (i.e., Udyam Registration). </a:t>
            </a:r>
            <a:endParaRPr lang="en-US" sz="2400" dirty="0" smtClean="0">
              <a:latin typeface="Cambria" pitchFamily="18" charset="0"/>
            </a:endParaRPr>
          </a:p>
          <a:p>
            <a:pPr marL="449263" algn="just"/>
            <a:endParaRPr lang="en-US" sz="2400" dirty="0">
              <a:latin typeface="Cambria" pitchFamily="18" charset="0"/>
            </a:endParaRPr>
          </a:p>
          <a:p>
            <a:pPr marL="449263" algn="just"/>
            <a:r>
              <a:rPr lang="en-US" sz="2400" b="1" u="sng" dirty="0" smtClean="0">
                <a:latin typeface="Cambria" pitchFamily="18" charset="0"/>
              </a:rPr>
              <a:t>So</a:t>
            </a:r>
            <a:r>
              <a:rPr lang="en-US" sz="2400" b="1" u="sng" dirty="0">
                <a:latin typeface="Cambria" pitchFamily="18" charset="0"/>
              </a:rPr>
              <a:t>, without registration on </a:t>
            </a:r>
            <a:r>
              <a:rPr lang="en-US" sz="2400" b="1" u="sng" dirty="0" smtClean="0">
                <a:latin typeface="Cambria" pitchFamily="18" charset="0"/>
              </a:rPr>
              <a:t>the Udyam </a:t>
            </a:r>
            <a:r>
              <a:rPr lang="en-US" sz="2400" b="1" u="sng" dirty="0">
                <a:latin typeface="Cambria" pitchFamily="18" charset="0"/>
              </a:rPr>
              <a:t>Portal, Section 15 of the MSMED Act may not be invoked for </a:t>
            </a:r>
            <a:r>
              <a:rPr lang="en-US" sz="2400" b="1" u="sng" dirty="0" smtClean="0">
                <a:latin typeface="Cambria" pitchFamily="18" charset="0"/>
              </a:rPr>
              <a:t>disallowance under </a:t>
            </a:r>
            <a:r>
              <a:rPr lang="en-US" sz="2400" b="1" u="sng" dirty="0">
                <a:latin typeface="Cambria" pitchFamily="18" charset="0"/>
              </a:rPr>
              <a:t>Section </a:t>
            </a:r>
            <a:r>
              <a:rPr lang="en-US" sz="2400" b="1" u="sng" dirty="0" smtClean="0">
                <a:latin typeface="Cambria" pitchFamily="18" charset="0"/>
              </a:rPr>
              <a:t>43B(h) </a:t>
            </a:r>
            <a:r>
              <a:rPr lang="en-US" sz="2400" b="1" u="sng" dirty="0">
                <a:latin typeface="Cambria" pitchFamily="18" charset="0"/>
              </a:rPr>
              <a:t>of the IT Act.</a:t>
            </a:r>
          </a:p>
        </p:txBody>
      </p:sp>
    </p:spTree>
    <p:extLst>
      <p:ext uri="{BB962C8B-B14F-4D97-AF65-F5344CB8AC3E}">
        <p14:creationId xmlns:p14="http://schemas.microsoft.com/office/powerpoint/2010/main" val="3099869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a:t>
            </a:r>
            <a:endParaRPr lang="en-IN" sz="2800" dirty="0">
              <a:latin typeface="Cambria" pitchFamily="18" charset="0"/>
            </a:endParaRPr>
          </a:p>
        </p:txBody>
      </p:sp>
      <p:sp>
        <p:nvSpPr>
          <p:cNvPr id="4" name="Rectangle 3"/>
          <p:cNvSpPr/>
          <p:nvPr/>
        </p:nvSpPr>
        <p:spPr>
          <a:xfrm>
            <a:off x="130629" y="731164"/>
            <a:ext cx="11887200" cy="5632311"/>
          </a:xfrm>
          <a:prstGeom prst="rect">
            <a:avLst/>
          </a:prstGeom>
        </p:spPr>
        <p:txBody>
          <a:bodyPr wrap="square">
            <a:spAutoFit/>
          </a:bodyPr>
          <a:lstStyle/>
          <a:p>
            <a:pPr marL="449263" indent="-449263" algn="just"/>
            <a:r>
              <a:rPr lang="en-US" sz="2400" b="1" dirty="0" smtClean="0">
                <a:latin typeface="Cambria" pitchFamily="18" charset="0"/>
              </a:rPr>
              <a:t>Q - </a:t>
            </a:r>
            <a:r>
              <a:rPr lang="en-US" sz="2400" b="1" dirty="0">
                <a:latin typeface="Cambria" pitchFamily="18" charset="0"/>
              </a:rPr>
              <a:t>What is the time limit prescribed under Section 15 of </a:t>
            </a:r>
            <a:r>
              <a:rPr lang="en-US" sz="2400" b="1" dirty="0" smtClean="0">
                <a:latin typeface="Cambria" pitchFamily="18" charset="0"/>
              </a:rPr>
              <a:t>the MSMED </a:t>
            </a:r>
            <a:r>
              <a:rPr lang="en-US" sz="2400" b="1" dirty="0">
                <a:latin typeface="Cambria" pitchFamily="18" charset="0"/>
              </a:rPr>
              <a:t>Act for making payment?</a:t>
            </a:r>
          </a:p>
          <a:p>
            <a:pPr marL="406400" indent="-406400" algn="just"/>
            <a:endParaRPr lang="en-US" sz="2400" b="1" dirty="0" smtClean="0">
              <a:latin typeface="Cambria" pitchFamily="18" charset="0"/>
            </a:endParaRPr>
          </a:p>
          <a:p>
            <a:pPr marL="449263" lvl="2" indent="-449263" algn="just"/>
            <a:r>
              <a:rPr lang="en-US" sz="2400" b="1" dirty="0" smtClean="0">
                <a:latin typeface="Cambria" pitchFamily="18" charset="0"/>
              </a:rPr>
              <a:t>A </a:t>
            </a:r>
            <a:r>
              <a:rPr lang="en-US" sz="2400" dirty="0" smtClean="0">
                <a:latin typeface="Cambria" pitchFamily="18" charset="0"/>
              </a:rPr>
              <a:t>– Section </a:t>
            </a:r>
            <a:r>
              <a:rPr lang="en-US" sz="2400" dirty="0">
                <a:latin typeface="Cambria" pitchFamily="18" charset="0"/>
              </a:rPr>
              <a:t>43B(h) refers to the limitation period specified under </a:t>
            </a:r>
            <a:r>
              <a:rPr lang="en-US" sz="2400" dirty="0" smtClean="0">
                <a:latin typeface="Cambria" pitchFamily="18" charset="0"/>
              </a:rPr>
              <a:t>section </a:t>
            </a:r>
            <a:r>
              <a:rPr lang="en-US" sz="2400" dirty="0">
                <a:latin typeface="Cambria" pitchFamily="18" charset="0"/>
              </a:rPr>
              <a:t>15 of </a:t>
            </a:r>
            <a:r>
              <a:rPr lang="en-US" sz="2400" dirty="0" smtClean="0">
                <a:latin typeface="Cambria" pitchFamily="18" charset="0"/>
              </a:rPr>
              <a:t>the MSMED </a:t>
            </a:r>
            <a:r>
              <a:rPr lang="en-US" sz="2400" dirty="0">
                <a:latin typeface="Cambria" pitchFamily="18" charset="0"/>
              </a:rPr>
              <a:t>Act, which provides that where any supplier supplies any goods or </a:t>
            </a:r>
            <a:r>
              <a:rPr lang="en-US" sz="2400" dirty="0" smtClean="0">
                <a:latin typeface="Cambria" pitchFamily="18" charset="0"/>
              </a:rPr>
              <a:t>renders any </a:t>
            </a:r>
            <a:r>
              <a:rPr lang="en-US" sz="2400" dirty="0">
                <a:latin typeface="Cambria" pitchFamily="18" charset="0"/>
              </a:rPr>
              <a:t>services to any buyer, the buyer shall make payment </a:t>
            </a:r>
            <a:r>
              <a:rPr lang="en-US" sz="2400" dirty="0" smtClean="0">
                <a:latin typeface="Cambria" pitchFamily="18" charset="0"/>
              </a:rPr>
              <a:t>thereof on </a:t>
            </a:r>
            <a:r>
              <a:rPr lang="en-US" sz="2400" dirty="0">
                <a:latin typeface="Cambria" pitchFamily="18" charset="0"/>
              </a:rPr>
              <a:t>or before </a:t>
            </a:r>
            <a:r>
              <a:rPr lang="en-US" sz="2400" dirty="0" smtClean="0">
                <a:latin typeface="Cambria" pitchFamily="18" charset="0"/>
              </a:rPr>
              <a:t>the date </a:t>
            </a:r>
            <a:r>
              <a:rPr lang="en-US" sz="2400" dirty="0">
                <a:latin typeface="Cambria" pitchFamily="18" charset="0"/>
              </a:rPr>
              <a:t>agreed upon between him and the supplier in writing. However, this </a:t>
            </a:r>
            <a:r>
              <a:rPr lang="en-US" sz="2400" dirty="0" smtClean="0">
                <a:latin typeface="Cambria" pitchFamily="18" charset="0"/>
              </a:rPr>
              <a:t>agreed date </a:t>
            </a:r>
            <a:r>
              <a:rPr lang="en-US" sz="2400" dirty="0">
                <a:latin typeface="Cambria" pitchFamily="18" charset="0"/>
              </a:rPr>
              <a:t>cannot exceed 45 days</a:t>
            </a:r>
            <a:r>
              <a:rPr lang="en-US" sz="2400" dirty="0" smtClean="0">
                <a:latin typeface="Cambria" pitchFamily="18" charset="0"/>
              </a:rPr>
              <a:t>.</a:t>
            </a:r>
          </a:p>
          <a:p>
            <a:pPr algn="just"/>
            <a:endParaRPr lang="en-US" sz="2400" dirty="0">
              <a:latin typeface="Cambria" pitchFamily="18" charset="0"/>
            </a:endParaRPr>
          </a:p>
          <a:p>
            <a:pPr marL="449263" algn="just"/>
            <a:r>
              <a:rPr lang="en-US" sz="2400" dirty="0">
                <a:latin typeface="Cambria" pitchFamily="18" charset="0"/>
              </a:rPr>
              <a:t>If there is no agreement on this behalf, the buyer shall make the payment before </a:t>
            </a:r>
            <a:r>
              <a:rPr lang="en-US" sz="2400" dirty="0" smtClean="0">
                <a:latin typeface="Cambria" pitchFamily="18" charset="0"/>
              </a:rPr>
              <a:t>the </a:t>
            </a:r>
            <a:r>
              <a:rPr lang="en-IN" sz="2400" dirty="0" smtClean="0">
                <a:latin typeface="Cambria" pitchFamily="18" charset="0"/>
              </a:rPr>
              <a:t>appointed day.</a:t>
            </a:r>
          </a:p>
          <a:p>
            <a:pPr indent="449263" algn="just"/>
            <a:endParaRPr lang="en-IN" sz="2400" dirty="0">
              <a:latin typeface="Cambria" pitchFamily="18" charset="0"/>
            </a:endParaRPr>
          </a:p>
          <a:p>
            <a:pPr marL="449263" algn="just"/>
            <a:r>
              <a:rPr lang="en-US" sz="2400" dirty="0" smtClean="0">
                <a:latin typeface="Cambria" pitchFamily="18" charset="0"/>
              </a:rPr>
              <a:t>As </a:t>
            </a:r>
            <a:r>
              <a:rPr lang="en-US" sz="2400" dirty="0">
                <a:latin typeface="Cambria" pitchFamily="18" charset="0"/>
              </a:rPr>
              <a:t>per Section 2(b) of the MSMED Act, </a:t>
            </a:r>
            <a:r>
              <a:rPr lang="en-US" sz="2400" b="1" dirty="0">
                <a:latin typeface="Cambria" pitchFamily="18" charset="0"/>
              </a:rPr>
              <a:t>“appointed day” </a:t>
            </a:r>
            <a:r>
              <a:rPr lang="en-US" sz="2400" dirty="0">
                <a:latin typeface="Cambria" pitchFamily="18" charset="0"/>
              </a:rPr>
              <a:t>means the day </a:t>
            </a:r>
            <a:r>
              <a:rPr lang="en-US" sz="2400" dirty="0" smtClean="0">
                <a:latin typeface="Cambria" pitchFamily="18" charset="0"/>
              </a:rPr>
              <a:t>immediately after </a:t>
            </a:r>
            <a:r>
              <a:rPr lang="en-US" sz="2400" dirty="0">
                <a:latin typeface="Cambria" pitchFamily="18" charset="0"/>
              </a:rPr>
              <a:t>the expiry of the period of 15 days from the day of acceptance or the day </a:t>
            </a:r>
            <a:r>
              <a:rPr lang="en-US" sz="2400" dirty="0" smtClean="0">
                <a:latin typeface="Cambria" pitchFamily="18" charset="0"/>
              </a:rPr>
              <a:t>of deemed </a:t>
            </a:r>
            <a:r>
              <a:rPr lang="en-US" sz="2400" dirty="0">
                <a:latin typeface="Cambria" pitchFamily="18" charset="0"/>
              </a:rPr>
              <a:t>acceptance of any goods or any services by a buyer from a </a:t>
            </a:r>
            <a:r>
              <a:rPr lang="en-US" sz="2400" dirty="0" smtClean="0">
                <a:latin typeface="Cambria" pitchFamily="18" charset="0"/>
              </a:rPr>
              <a:t>supplier.</a:t>
            </a:r>
            <a:endParaRPr lang="en-US" sz="2400" dirty="0">
              <a:latin typeface="Cambria" pitchFamily="18" charset="0"/>
            </a:endParaRPr>
          </a:p>
        </p:txBody>
      </p:sp>
    </p:spTree>
    <p:extLst>
      <p:ext uri="{BB962C8B-B14F-4D97-AF65-F5344CB8AC3E}">
        <p14:creationId xmlns:p14="http://schemas.microsoft.com/office/powerpoint/2010/main" val="781635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a:t>
            </a:r>
            <a:endParaRPr lang="en-IN" sz="2800" dirty="0">
              <a:latin typeface="Cambria" pitchFamily="18" charset="0"/>
            </a:endParaRPr>
          </a:p>
        </p:txBody>
      </p:sp>
      <p:sp>
        <p:nvSpPr>
          <p:cNvPr id="3" name="Rectangle 2"/>
          <p:cNvSpPr/>
          <p:nvPr/>
        </p:nvSpPr>
        <p:spPr>
          <a:xfrm>
            <a:off x="188684" y="807546"/>
            <a:ext cx="11829143" cy="830997"/>
          </a:xfrm>
          <a:prstGeom prst="rect">
            <a:avLst/>
          </a:prstGeom>
        </p:spPr>
        <p:txBody>
          <a:bodyPr wrap="square">
            <a:spAutoFit/>
          </a:bodyPr>
          <a:lstStyle/>
          <a:p>
            <a:pPr algn="just"/>
            <a:r>
              <a:rPr lang="en-US" sz="2400" dirty="0">
                <a:latin typeface="Cambria" pitchFamily="18" charset="0"/>
              </a:rPr>
              <a:t>For example, where goods are supplied and accepted on 30-03-2024, the due </a:t>
            </a:r>
            <a:r>
              <a:rPr lang="en-US" sz="2400" dirty="0" smtClean="0">
                <a:latin typeface="Cambria" pitchFamily="18" charset="0"/>
              </a:rPr>
              <a:t>date for </a:t>
            </a:r>
            <a:r>
              <a:rPr lang="en-US" sz="2400" dirty="0">
                <a:latin typeface="Cambria" pitchFamily="18" charset="0"/>
              </a:rPr>
              <a:t>payment under Section 15 of the MSMED Act shall be computed as follows:</a:t>
            </a:r>
          </a:p>
        </p:txBody>
      </p:sp>
      <p:graphicFrame>
        <p:nvGraphicFramePr>
          <p:cNvPr id="4" name="Table 3"/>
          <p:cNvGraphicFramePr>
            <a:graphicFrameLocks noGrp="1"/>
          </p:cNvGraphicFramePr>
          <p:nvPr>
            <p:extLst/>
          </p:nvPr>
        </p:nvGraphicFramePr>
        <p:xfrm>
          <a:off x="420914" y="1734888"/>
          <a:ext cx="11161485" cy="4477847"/>
        </p:xfrm>
        <a:graphic>
          <a:graphicData uri="http://schemas.openxmlformats.org/drawingml/2006/table">
            <a:tbl>
              <a:tblPr firstRow="1" bandRow="1">
                <a:tableStyleId>{5C22544A-7EE6-4342-B048-85BDC9FD1C3A}</a:tableStyleId>
              </a:tblPr>
              <a:tblGrid>
                <a:gridCol w="1924910">
                  <a:extLst>
                    <a:ext uri="{9D8B030D-6E8A-4147-A177-3AD203B41FA5}">
                      <a16:colId xmlns:a16="http://schemas.microsoft.com/office/drawing/2014/main" val="3759282689"/>
                    </a:ext>
                  </a:extLst>
                </a:gridCol>
                <a:gridCol w="2044282">
                  <a:extLst>
                    <a:ext uri="{9D8B030D-6E8A-4147-A177-3AD203B41FA5}">
                      <a16:colId xmlns:a16="http://schemas.microsoft.com/office/drawing/2014/main" val="3191862989"/>
                    </a:ext>
                  </a:extLst>
                </a:gridCol>
                <a:gridCol w="1969673">
                  <a:extLst>
                    <a:ext uri="{9D8B030D-6E8A-4147-A177-3AD203B41FA5}">
                      <a16:colId xmlns:a16="http://schemas.microsoft.com/office/drawing/2014/main" val="505098956"/>
                    </a:ext>
                  </a:extLst>
                </a:gridCol>
                <a:gridCol w="5222620">
                  <a:extLst>
                    <a:ext uri="{9D8B030D-6E8A-4147-A177-3AD203B41FA5}">
                      <a16:colId xmlns:a16="http://schemas.microsoft.com/office/drawing/2014/main" val="3066828625"/>
                    </a:ext>
                  </a:extLst>
                </a:gridCol>
              </a:tblGrid>
              <a:tr h="1167437">
                <a:tc>
                  <a:txBody>
                    <a:bodyPr/>
                    <a:lstStyle/>
                    <a:p>
                      <a:pPr marR="0" algn="ctr" rtl="0">
                        <a:lnSpc>
                          <a:spcPct val="100000"/>
                        </a:lnSpc>
                        <a:spcBef>
                          <a:spcPts val="0"/>
                        </a:spcBef>
                        <a:spcAft>
                          <a:spcPts val="0"/>
                        </a:spcAft>
                        <a:buClr>
                          <a:srgbClr val="000000"/>
                        </a:buClr>
                        <a:buFont typeface="Arial"/>
                      </a:pPr>
                      <a:r>
                        <a:rPr lang="en-IN" sz="2400" b="1" i="0" u="none" strike="noStrike" cap="none" dirty="0" smtClean="0">
                          <a:solidFill>
                            <a:schemeClr val="bg1"/>
                          </a:solidFill>
                          <a:latin typeface="Cambria" pitchFamily="18" charset="0"/>
                          <a:ea typeface="Arial"/>
                          <a:cs typeface="Arial"/>
                          <a:sym typeface="Arial"/>
                        </a:rPr>
                        <a:t>Date of Acceptance</a:t>
                      </a:r>
                    </a:p>
                    <a:p>
                      <a:pPr marR="0" algn="ctr" rtl="0">
                        <a:lnSpc>
                          <a:spcPct val="100000"/>
                        </a:lnSpc>
                        <a:spcBef>
                          <a:spcPts val="0"/>
                        </a:spcBef>
                        <a:spcAft>
                          <a:spcPts val="0"/>
                        </a:spcAft>
                        <a:buClr>
                          <a:srgbClr val="000000"/>
                        </a:buClr>
                        <a:buFont typeface="Arial"/>
                      </a:pPr>
                      <a:r>
                        <a:rPr lang="en-IN" sz="2400" b="1" i="0" u="none" strike="noStrike" cap="none" dirty="0" smtClean="0">
                          <a:solidFill>
                            <a:schemeClr val="bg1"/>
                          </a:solidFill>
                          <a:latin typeface="Cambria" pitchFamily="18" charset="0"/>
                          <a:ea typeface="Arial"/>
                          <a:cs typeface="Arial"/>
                          <a:sym typeface="Arial"/>
                        </a:rPr>
                        <a:t>of Supply</a:t>
                      </a:r>
                      <a:endParaRPr lang="en-IN" sz="2400" b="1" i="0" u="none" strike="noStrike" cap="none" dirty="0">
                        <a:solidFill>
                          <a:schemeClr val="bg1"/>
                        </a:solidFill>
                        <a:latin typeface="Cambria" pitchFamily="18" charset="0"/>
                        <a:ea typeface="Arial"/>
                        <a:cs typeface="Arial"/>
                        <a:sym typeface="Arial"/>
                      </a:endParaRPr>
                    </a:p>
                  </a:txBody>
                  <a:tcPr>
                    <a:solidFill>
                      <a:srgbClr val="3F5378"/>
                    </a:solidFill>
                  </a:tcPr>
                </a:tc>
                <a:tc>
                  <a:txBody>
                    <a:bodyPr/>
                    <a:lstStyle/>
                    <a:p>
                      <a:pPr marR="0" algn="ctr" rtl="0">
                        <a:lnSpc>
                          <a:spcPct val="100000"/>
                        </a:lnSpc>
                        <a:spcBef>
                          <a:spcPts val="0"/>
                        </a:spcBef>
                        <a:spcAft>
                          <a:spcPts val="0"/>
                        </a:spcAft>
                        <a:buClr>
                          <a:srgbClr val="000000"/>
                        </a:buClr>
                        <a:buFont typeface="Arial"/>
                      </a:pPr>
                      <a:r>
                        <a:rPr lang="en-IN" sz="2400" b="1" i="0" u="none" strike="noStrike" cap="none" dirty="0" smtClean="0">
                          <a:solidFill>
                            <a:schemeClr val="bg1"/>
                          </a:solidFill>
                          <a:latin typeface="Cambria" pitchFamily="18" charset="0"/>
                          <a:ea typeface="Arial"/>
                          <a:cs typeface="Arial"/>
                          <a:sym typeface="Arial"/>
                        </a:rPr>
                        <a:t>Credit </a:t>
                      </a:r>
                    </a:p>
                    <a:p>
                      <a:pPr marR="0" algn="ctr" rtl="0">
                        <a:lnSpc>
                          <a:spcPct val="100000"/>
                        </a:lnSpc>
                        <a:spcBef>
                          <a:spcPts val="0"/>
                        </a:spcBef>
                        <a:spcAft>
                          <a:spcPts val="0"/>
                        </a:spcAft>
                        <a:buClr>
                          <a:srgbClr val="000000"/>
                        </a:buClr>
                        <a:buFont typeface="Arial"/>
                      </a:pPr>
                      <a:r>
                        <a:rPr lang="en-IN" sz="2400" b="1" i="0" u="none" strike="noStrike" cap="none" dirty="0" smtClean="0">
                          <a:solidFill>
                            <a:schemeClr val="bg1"/>
                          </a:solidFill>
                          <a:latin typeface="Cambria" pitchFamily="18" charset="0"/>
                          <a:ea typeface="Arial"/>
                          <a:cs typeface="Arial"/>
                          <a:sym typeface="Arial"/>
                        </a:rPr>
                        <a:t>Period</a:t>
                      </a:r>
                      <a:endParaRPr lang="en-IN" sz="2400" b="1" i="0" u="none" strike="noStrike" cap="none" dirty="0">
                        <a:solidFill>
                          <a:schemeClr val="bg1"/>
                        </a:solidFill>
                        <a:latin typeface="Cambria" pitchFamily="18" charset="0"/>
                        <a:ea typeface="Arial"/>
                        <a:cs typeface="Arial"/>
                        <a:sym typeface="Arial"/>
                      </a:endParaRPr>
                    </a:p>
                  </a:txBody>
                  <a:tcPr>
                    <a:solidFill>
                      <a:srgbClr val="3F5378"/>
                    </a:solidFill>
                  </a:tcPr>
                </a:tc>
                <a:tc>
                  <a:txBody>
                    <a:bodyPr/>
                    <a:lstStyle/>
                    <a:p>
                      <a:pPr marR="0" algn="ctr" rtl="0">
                        <a:lnSpc>
                          <a:spcPct val="100000"/>
                        </a:lnSpc>
                        <a:spcBef>
                          <a:spcPts val="0"/>
                        </a:spcBef>
                        <a:spcAft>
                          <a:spcPts val="0"/>
                        </a:spcAft>
                        <a:buClr>
                          <a:srgbClr val="000000"/>
                        </a:buClr>
                        <a:buFont typeface="Arial"/>
                      </a:pPr>
                      <a:r>
                        <a:rPr lang="en-IN" sz="2400" b="1" i="0" u="none" strike="noStrike" cap="none" dirty="0" smtClean="0">
                          <a:solidFill>
                            <a:schemeClr val="bg1"/>
                          </a:solidFill>
                          <a:latin typeface="Cambria" pitchFamily="18" charset="0"/>
                          <a:ea typeface="Arial"/>
                          <a:cs typeface="Arial"/>
                          <a:sym typeface="Arial"/>
                        </a:rPr>
                        <a:t>Due </a:t>
                      </a:r>
                    </a:p>
                    <a:p>
                      <a:pPr marR="0" algn="ctr" rtl="0">
                        <a:lnSpc>
                          <a:spcPct val="100000"/>
                        </a:lnSpc>
                        <a:spcBef>
                          <a:spcPts val="0"/>
                        </a:spcBef>
                        <a:spcAft>
                          <a:spcPts val="0"/>
                        </a:spcAft>
                        <a:buClr>
                          <a:srgbClr val="000000"/>
                        </a:buClr>
                        <a:buFont typeface="Arial"/>
                      </a:pPr>
                      <a:r>
                        <a:rPr lang="en-IN" sz="2400" b="1" i="0" u="none" strike="noStrike" cap="none" dirty="0" smtClean="0">
                          <a:solidFill>
                            <a:schemeClr val="bg1"/>
                          </a:solidFill>
                          <a:latin typeface="Cambria" pitchFamily="18" charset="0"/>
                          <a:ea typeface="Arial"/>
                          <a:cs typeface="Arial"/>
                          <a:sym typeface="Arial"/>
                        </a:rPr>
                        <a:t>Date for</a:t>
                      </a:r>
                    </a:p>
                    <a:p>
                      <a:pPr marR="0" algn="ctr" rtl="0">
                        <a:lnSpc>
                          <a:spcPct val="100000"/>
                        </a:lnSpc>
                        <a:spcBef>
                          <a:spcPts val="0"/>
                        </a:spcBef>
                        <a:spcAft>
                          <a:spcPts val="0"/>
                        </a:spcAft>
                        <a:buClr>
                          <a:srgbClr val="000000"/>
                        </a:buClr>
                        <a:buFont typeface="Arial"/>
                      </a:pPr>
                      <a:r>
                        <a:rPr lang="en-IN" sz="2400" b="1" i="0" u="none" strike="noStrike" cap="none" dirty="0" smtClean="0">
                          <a:solidFill>
                            <a:schemeClr val="bg1"/>
                          </a:solidFill>
                          <a:latin typeface="Cambria" pitchFamily="18" charset="0"/>
                          <a:ea typeface="Arial"/>
                          <a:cs typeface="Arial"/>
                          <a:sym typeface="Arial"/>
                        </a:rPr>
                        <a:t>Payment</a:t>
                      </a:r>
                      <a:endParaRPr lang="en-IN" sz="2400" b="1" i="0" u="none" strike="noStrike" cap="none" dirty="0">
                        <a:solidFill>
                          <a:schemeClr val="bg1"/>
                        </a:solidFill>
                        <a:latin typeface="Cambria" pitchFamily="18" charset="0"/>
                        <a:ea typeface="Arial"/>
                        <a:cs typeface="Arial"/>
                        <a:sym typeface="Arial"/>
                      </a:endParaRPr>
                    </a:p>
                  </a:txBody>
                  <a:tcPr>
                    <a:solidFill>
                      <a:srgbClr val="3F5378"/>
                    </a:solidFill>
                  </a:tcPr>
                </a:tc>
                <a:tc>
                  <a:txBody>
                    <a:bodyPr/>
                    <a:lstStyle/>
                    <a:p>
                      <a:pPr marR="0" algn="ctr" rtl="0">
                        <a:lnSpc>
                          <a:spcPct val="100000"/>
                        </a:lnSpc>
                        <a:spcBef>
                          <a:spcPts val="0"/>
                        </a:spcBef>
                        <a:spcAft>
                          <a:spcPts val="0"/>
                        </a:spcAft>
                        <a:buClr>
                          <a:srgbClr val="000000"/>
                        </a:buClr>
                        <a:buFont typeface="Arial"/>
                      </a:pPr>
                      <a:r>
                        <a:rPr lang="en-IN" sz="2400" b="1" i="0" u="none" strike="noStrike" cap="none" dirty="0" smtClean="0">
                          <a:solidFill>
                            <a:schemeClr val="bg1"/>
                          </a:solidFill>
                          <a:latin typeface="Cambria" pitchFamily="18" charset="0"/>
                          <a:ea typeface="Arial"/>
                          <a:cs typeface="Arial"/>
                          <a:sym typeface="Arial"/>
                        </a:rPr>
                        <a:t>Remarks</a:t>
                      </a:r>
                      <a:endParaRPr lang="en-IN" sz="2400" b="1" i="0" u="none" strike="noStrike" cap="none" dirty="0">
                        <a:solidFill>
                          <a:schemeClr val="bg1"/>
                        </a:solidFill>
                        <a:latin typeface="Cambria" pitchFamily="18" charset="0"/>
                        <a:ea typeface="Arial"/>
                        <a:cs typeface="Arial"/>
                        <a:sym typeface="Arial"/>
                      </a:endParaRPr>
                    </a:p>
                  </a:txBody>
                  <a:tcPr>
                    <a:solidFill>
                      <a:srgbClr val="3F5378"/>
                    </a:solidFill>
                  </a:tcPr>
                </a:tc>
                <a:extLst>
                  <a:ext uri="{0D108BD9-81ED-4DB2-BD59-A6C34878D82A}">
                    <a16:rowId xmlns:a16="http://schemas.microsoft.com/office/drawing/2014/main" val="3605323211"/>
                  </a:ext>
                </a:extLst>
              </a:tr>
              <a:tr h="838405">
                <a:tc>
                  <a:txBody>
                    <a:bodyPr/>
                    <a:lstStyle/>
                    <a:p>
                      <a:r>
                        <a:rPr lang="en-IN" sz="2400" b="0" i="0" u="none" strike="noStrike" cap="none" dirty="0" smtClean="0">
                          <a:solidFill>
                            <a:srgbClr val="000000"/>
                          </a:solidFill>
                          <a:latin typeface="Cambria" pitchFamily="18" charset="0"/>
                          <a:ea typeface="Arial"/>
                          <a:cs typeface="Arial"/>
                          <a:sym typeface="Arial"/>
                        </a:rPr>
                        <a:t>30-03-2024</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tc>
                  <a:txBody>
                    <a:bodyPr/>
                    <a:lstStyle/>
                    <a:p>
                      <a:r>
                        <a:rPr lang="en-IN" sz="2400" b="0" i="0" u="none" strike="noStrike" cap="none" dirty="0" smtClean="0">
                          <a:solidFill>
                            <a:srgbClr val="000000"/>
                          </a:solidFill>
                          <a:latin typeface="Cambria" pitchFamily="18" charset="0"/>
                          <a:ea typeface="Arial"/>
                          <a:cs typeface="Arial"/>
                          <a:sym typeface="Arial"/>
                        </a:rPr>
                        <a:t>30 days</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tc>
                  <a:txBody>
                    <a:bodyPr/>
                    <a:lstStyle/>
                    <a:p>
                      <a:r>
                        <a:rPr lang="en-IN" sz="2400" b="0" i="0" u="none" strike="noStrike" cap="none" dirty="0" smtClean="0">
                          <a:solidFill>
                            <a:srgbClr val="000000"/>
                          </a:solidFill>
                          <a:latin typeface="Cambria" pitchFamily="18" charset="0"/>
                          <a:ea typeface="Arial"/>
                          <a:cs typeface="Arial"/>
                          <a:sym typeface="Arial"/>
                        </a:rPr>
                        <a:t>28-04-2024</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tc>
                  <a:txBody>
                    <a:bodyPr/>
                    <a:lstStyle/>
                    <a:p>
                      <a:pPr algn="just"/>
                      <a:r>
                        <a:rPr lang="en-US" sz="2400" b="0" i="0" u="none" strike="noStrike" cap="none" dirty="0" smtClean="0">
                          <a:solidFill>
                            <a:srgbClr val="000000"/>
                          </a:solidFill>
                          <a:latin typeface="Cambria" pitchFamily="18" charset="0"/>
                          <a:ea typeface="Arial"/>
                          <a:cs typeface="Arial"/>
                          <a:sym typeface="Arial"/>
                        </a:rPr>
                        <a:t>Due date as per terms of the </a:t>
                      </a:r>
                      <a:r>
                        <a:rPr lang="en-IN" sz="2400" b="0" i="0" u="none" strike="noStrike" cap="none" dirty="0" smtClean="0">
                          <a:solidFill>
                            <a:srgbClr val="000000"/>
                          </a:solidFill>
                          <a:latin typeface="Cambria" pitchFamily="18" charset="0"/>
                          <a:ea typeface="Arial"/>
                          <a:cs typeface="Arial"/>
                          <a:sym typeface="Arial"/>
                        </a:rPr>
                        <a:t>agreement</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extLst>
                  <a:ext uri="{0D108BD9-81ED-4DB2-BD59-A6C34878D82A}">
                    <a16:rowId xmlns:a16="http://schemas.microsoft.com/office/drawing/2014/main" val="1611726970"/>
                  </a:ext>
                </a:extLst>
              </a:tr>
              <a:tr h="1096376">
                <a:tc>
                  <a:txBody>
                    <a:bodyPr/>
                    <a:lstStyle/>
                    <a:p>
                      <a:r>
                        <a:rPr lang="en-IN" sz="2400" b="0" i="0" u="none" strike="noStrike" cap="none" dirty="0" smtClean="0">
                          <a:solidFill>
                            <a:srgbClr val="000000"/>
                          </a:solidFill>
                          <a:latin typeface="Cambria" pitchFamily="18" charset="0"/>
                          <a:ea typeface="Arial"/>
                          <a:cs typeface="Arial"/>
                          <a:sym typeface="Arial"/>
                        </a:rPr>
                        <a:t>30-03-2024</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tc>
                  <a:txBody>
                    <a:bodyPr/>
                    <a:lstStyle/>
                    <a:p>
                      <a:r>
                        <a:rPr lang="en-IN" sz="2400" b="0" i="0" u="none" strike="noStrike" cap="none" dirty="0" smtClean="0">
                          <a:solidFill>
                            <a:srgbClr val="000000"/>
                          </a:solidFill>
                          <a:latin typeface="Cambria" pitchFamily="18" charset="0"/>
                          <a:ea typeface="Arial"/>
                          <a:cs typeface="Arial"/>
                          <a:sym typeface="Arial"/>
                        </a:rPr>
                        <a:t>60 days</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tc>
                  <a:txBody>
                    <a:bodyPr/>
                    <a:lstStyle/>
                    <a:p>
                      <a:r>
                        <a:rPr lang="en-IN" sz="2400" b="0" i="0" u="none" strike="noStrike" cap="none" dirty="0" smtClean="0">
                          <a:solidFill>
                            <a:srgbClr val="000000"/>
                          </a:solidFill>
                          <a:latin typeface="Cambria" pitchFamily="18" charset="0"/>
                          <a:ea typeface="Arial"/>
                          <a:cs typeface="Arial"/>
                          <a:sym typeface="Arial"/>
                        </a:rPr>
                        <a:t>13-05-2024</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tc>
                  <a:txBody>
                    <a:bodyPr/>
                    <a:lstStyle/>
                    <a:p>
                      <a:pPr algn="just"/>
                      <a:r>
                        <a:rPr lang="en-US" sz="2400" b="0" i="0" u="none" strike="noStrike" cap="none" dirty="0" smtClean="0">
                          <a:solidFill>
                            <a:srgbClr val="000000"/>
                          </a:solidFill>
                          <a:latin typeface="Cambria" pitchFamily="18" charset="0"/>
                          <a:ea typeface="Arial"/>
                          <a:cs typeface="Arial"/>
                          <a:sym typeface="Arial"/>
                        </a:rPr>
                        <a:t>Due date cannot exceed 45 days from the date of acceptance</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extLst>
                  <a:ext uri="{0D108BD9-81ED-4DB2-BD59-A6C34878D82A}">
                    <a16:rowId xmlns:a16="http://schemas.microsoft.com/office/drawing/2014/main" val="3934011894"/>
                  </a:ext>
                </a:extLst>
              </a:tr>
              <a:tr h="1354346">
                <a:tc>
                  <a:txBody>
                    <a:bodyPr/>
                    <a:lstStyle/>
                    <a:p>
                      <a:r>
                        <a:rPr lang="en-IN" sz="2400" b="0" i="0" u="none" strike="noStrike" cap="none" dirty="0" smtClean="0">
                          <a:solidFill>
                            <a:srgbClr val="000000"/>
                          </a:solidFill>
                          <a:latin typeface="Cambria" pitchFamily="18" charset="0"/>
                          <a:ea typeface="Arial"/>
                          <a:cs typeface="Arial"/>
                          <a:sym typeface="Arial"/>
                        </a:rPr>
                        <a:t>30-03-2024</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tc>
                  <a:txBody>
                    <a:bodyPr/>
                    <a:lstStyle/>
                    <a:p>
                      <a:r>
                        <a:rPr lang="en-IN" sz="2400" b="0" i="0" u="none" strike="noStrike" cap="none" dirty="0" smtClean="0">
                          <a:solidFill>
                            <a:srgbClr val="000000"/>
                          </a:solidFill>
                          <a:latin typeface="Cambria" pitchFamily="18" charset="0"/>
                          <a:ea typeface="Arial"/>
                          <a:cs typeface="Arial"/>
                          <a:sym typeface="Arial"/>
                        </a:rPr>
                        <a:t>No agreement</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tc>
                  <a:txBody>
                    <a:bodyPr/>
                    <a:lstStyle/>
                    <a:p>
                      <a:r>
                        <a:rPr lang="en-IN" sz="2400" b="0" i="0" u="none" strike="noStrike" cap="none" dirty="0" smtClean="0">
                          <a:solidFill>
                            <a:srgbClr val="000000"/>
                          </a:solidFill>
                          <a:latin typeface="Cambria" pitchFamily="18" charset="0"/>
                          <a:ea typeface="Arial"/>
                          <a:cs typeface="Arial"/>
                          <a:sym typeface="Arial"/>
                        </a:rPr>
                        <a:t>13-04-2023</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tc>
                  <a:txBody>
                    <a:bodyPr/>
                    <a:lstStyle/>
                    <a:p>
                      <a:pPr algn="just"/>
                      <a:r>
                        <a:rPr lang="en-US" sz="2400" b="0" i="0" u="none" strike="noStrike" cap="none" dirty="0" smtClean="0">
                          <a:solidFill>
                            <a:srgbClr val="000000"/>
                          </a:solidFill>
                          <a:latin typeface="Cambria" pitchFamily="18" charset="0"/>
                          <a:ea typeface="Arial"/>
                          <a:cs typeface="Arial"/>
                          <a:sym typeface="Arial"/>
                        </a:rPr>
                        <a:t>In the absence of an agreement,</a:t>
                      </a:r>
                      <a:r>
                        <a:rPr lang="en-US" sz="2400" b="0" i="0" u="none" strike="noStrike" cap="none" baseline="0" dirty="0" smtClean="0">
                          <a:solidFill>
                            <a:srgbClr val="000000"/>
                          </a:solidFill>
                          <a:latin typeface="Cambria" pitchFamily="18" charset="0"/>
                          <a:ea typeface="Arial"/>
                          <a:cs typeface="Arial"/>
                          <a:sym typeface="Arial"/>
                        </a:rPr>
                        <a:t> </a:t>
                      </a:r>
                      <a:r>
                        <a:rPr lang="en-US" sz="2400" b="0" i="0" u="none" strike="noStrike" cap="none" dirty="0" smtClean="0">
                          <a:solidFill>
                            <a:srgbClr val="000000"/>
                          </a:solidFill>
                          <a:latin typeface="Cambria" pitchFamily="18" charset="0"/>
                          <a:ea typeface="Arial"/>
                          <a:cs typeface="Arial"/>
                          <a:sym typeface="Arial"/>
                        </a:rPr>
                        <a:t>the due date cannot exceed 15</a:t>
                      </a:r>
                      <a:r>
                        <a:rPr lang="en-US" sz="2400" b="0" i="0" u="none" strike="noStrike" cap="none" baseline="0" dirty="0" smtClean="0">
                          <a:solidFill>
                            <a:srgbClr val="000000"/>
                          </a:solidFill>
                          <a:latin typeface="Cambria" pitchFamily="18" charset="0"/>
                          <a:ea typeface="Arial"/>
                          <a:cs typeface="Arial"/>
                          <a:sym typeface="Arial"/>
                        </a:rPr>
                        <a:t> </a:t>
                      </a:r>
                      <a:r>
                        <a:rPr lang="en-US" sz="2400" b="0" i="0" u="none" strike="noStrike" cap="none" dirty="0" smtClean="0">
                          <a:solidFill>
                            <a:srgbClr val="000000"/>
                          </a:solidFill>
                          <a:latin typeface="Cambria" pitchFamily="18" charset="0"/>
                          <a:ea typeface="Arial"/>
                          <a:cs typeface="Arial"/>
                          <a:sym typeface="Arial"/>
                        </a:rPr>
                        <a:t>days from the date of acceptance</a:t>
                      </a:r>
                      <a:endParaRPr lang="en-IN" sz="2400" b="0" i="0" u="none" strike="noStrike" cap="none" dirty="0">
                        <a:solidFill>
                          <a:srgbClr val="000000"/>
                        </a:solidFill>
                        <a:latin typeface="Cambria" pitchFamily="18" charset="0"/>
                        <a:ea typeface="Arial"/>
                        <a:cs typeface="Arial"/>
                        <a:sym typeface="Arial"/>
                      </a:endParaRPr>
                    </a:p>
                  </a:txBody>
                  <a:tcPr>
                    <a:solidFill>
                      <a:schemeClr val="accent2">
                        <a:lumMod val="20000"/>
                        <a:lumOff val="80000"/>
                      </a:schemeClr>
                    </a:solidFill>
                  </a:tcPr>
                </a:tc>
                <a:extLst>
                  <a:ext uri="{0D108BD9-81ED-4DB2-BD59-A6C34878D82A}">
                    <a16:rowId xmlns:a16="http://schemas.microsoft.com/office/drawing/2014/main" val="3654804188"/>
                  </a:ext>
                </a:extLst>
              </a:tr>
            </a:tbl>
          </a:graphicData>
        </a:graphic>
      </p:graphicFrame>
    </p:spTree>
    <p:extLst>
      <p:ext uri="{BB962C8B-B14F-4D97-AF65-F5344CB8AC3E}">
        <p14:creationId xmlns:p14="http://schemas.microsoft.com/office/powerpoint/2010/main" val="2341306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a:t>
            </a:r>
            <a:endParaRPr lang="en-IN" sz="2800" dirty="0">
              <a:latin typeface="Cambria" pitchFamily="18" charset="0"/>
            </a:endParaRPr>
          </a:p>
        </p:txBody>
      </p:sp>
      <p:sp>
        <p:nvSpPr>
          <p:cNvPr id="3" name="Rectangle 2"/>
          <p:cNvSpPr/>
          <p:nvPr/>
        </p:nvSpPr>
        <p:spPr>
          <a:xfrm>
            <a:off x="188684" y="807546"/>
            <a:ext cx="11829143" cy="6001643"/>
          </a:xfrm>
          <a:prstGeom prst="rect">
            <a:avLst/>
          </a:prstGeom>
        </p:spPr>
        <p:txBody>
          <a:bodyPr wrap="square">
            <a:spAutoFit/>
          </a:bodyPr>
          <a:lstStyle/>
          <a:p>
            <a:r>
              <a:rPr lang="en-US" sz="2400" b="1" dirty="0">
                <a:latin typeface="Cambria" pitchFamily="18" charset="0"/>
              </a:rPr>
              <a:t>Q – Will the disallowance apply to the sum payable to </a:t>
            </a:r>
            <a:r>
              <a:rPr lang="en-US" sz="2400" b="1" dirty="0" smtClean="0">
                <a:latin typeface="Cambria" pitchFamily="18" charset="0"/>
              </a:rPr>
              <a:t>retail </a:t>
            </a:r>
            <a:r>
              <a:rPr lang="en-IN" sz="2400" b="1" dirty="0" smtClean="0">
                <a:latin typeface="Cambria" pitchFamily="18" charset="0"/>
              </a:rPr>
              <a:t>traders </a:t>
            </a:r>
            <a:r>
              <a:rPr lang="en-IN" sz="2400" b="1" dirty="0">
                <a:latin typeface="Cambria" pitchFamily="18" charset="0"/>
              </a:rPr>
              <a:t>or wholesalers?</a:t>
            </a:r>
            <a:endParaRPr lang="en-US" sz="2400" b="1" dirty="0">
              <a:latin typeface="Cambria" pitchFamily="18" charset="0"/>
            </a:endParaRPr>
          </a:p>
          <a:p>
            <a:pPr marL="566738" indent="-566738" algn="just"/>
            <a:endParaRPr lang="en-US" sz="2400" b="1" dirty="0">
              <a:latin typeface="Cambria" pitchFamily="18" charset="0"/>
            </a:endParaRPr>
          </a:p>
          <a:p>
            <a:pPr marL="449263" indent="-361950" algn="just"/>
            <a:r>
              <a:rPr lang="en-US" sz="2400" b="1" dirty="0" smtClean="0">
                <a:latin typeface="Cambria" pitchFamily="18" charset="0"/>
              </a:rPr>
              <a:t>A –</a:t>
            </a:r>
            <a:r>
              <a:rPr lang="en-US" sz="2400" b="1" u="sng" dirty="0" smtClean="0">
                <a:latin typeface="Cambria" pitchFamily="18" charset="0"/>
              </a:rPr>
              <a:t>Para </a:t>
            </a:r>
            <a:r>
              <a:rPr lang="en-US" sz="2400" b="1" u="sng" dirty="0">
                <a:latin typeface="Cambria" pitchFamily="18" charset="0"/>
              </a:rPr>
              <a:t>2 of Office </a:t>
            </a:r>
            <a:r>
              <a:rPr lang="en-US" sz="2400" b="1" u="sng" dirty="0" smtClean="0">
                <a:latin typeface="Cambria" pitchFamily="18" charset="0"/>
              </a:rPr>
              <a:t>Memorandum (OM): </a:t>
            </a:r>
            <a:r>
              <a:rPr lang="en-US" sz="2400" b="1" u="sng" dirty="0">
                <a:latin typeface="Cambria" pitchFamily="18" charset="0"/>
              </a:rPr>
              <a:t>No. 5/2(2)/2020/E/P&amp;G/POLICY</a:t>
            </a:r>
            <a:r>
              <a:rPr lang="en-US" sz="2400" dirty="0">
                <a:latin typeface="Cambria" pitchFamily="18" charset="0"/>
              </a:rPr>
              <a:t> dated </a:t>
            </a:r>
            <a:r>
              <a:rPr lang="en-US" sz="2400" dirty="0" smtClean="0">
                <a:latin typeface="Cambria" pitchFamily="18" charset="0"/>
              </a:rPr>
              <a:t>2-7-2021 issued by </a:t>
            </a:r>
            <a:r>
              <a:rPr lang="en-US" sz="2400" dirty="0">
                <a:latin typeface="Cambria" pitchFamily="18" charset="0"/>
              </a:rPr>
              <a:t>the Central Government has clarified that “The Government has received </a:t>
            </a:r>
            <a:r>
              <a:rPr lang="en-US" sz="2400" dirty="0" smtClean="0">
                <a:latin typeface="Cambria" pitchFamily="18" charset="0"/>
              </a:rPr>
              <a:t>various representations </a:t>
            </a:r>
            <a:r>
              <a:rPr lang="en-US" sz="2400" dirty="0">
                <a:latin typeface="Cambria" pitchFamily="18" charset="0"/>
              </a:rPr>
              <a:t>and it has been decided to include Retail and wholesale trades </a:t>
            </a:r>
            <a:r>
              <a:rPr lang="en-US" sz="2400" dirty="0" smtClean="0">
                <a:latin typeface="Cambria" pitchFamily="18" charset="0"/>
              </a:rPr>
              <a:t>as MSMEs </a:t>
            </a:r>
            <a:r>
              <a:rPr lang="en-US" sz="2400" dirty="0">
                <a:latin typeface="Cambria" pitchFamily="18" charset="0"/>
              </a:rPr>
              <a:t>and they are allowed to be registered on Udyam Registration Portal. </a:t>
            </a:r>
            <a:r>
              <a:rPr lang="en-US" sz="2400" dirty="0" smtClean="0">
                <a:latin typeface="Cambria" pitchFamily="18" charset="0"/>
              </a:rPr>
              <a:t>However, benefits </a:t>
            </a:r>
            <a:r>
              <a:rPr lang="en-US" sz="2400" dirty="0">
                <a:latin typeface="Cambria" pitchFamily="18" charset="0"/>
              </a:rPr>
              <a:t>to Retail and Wholesale trade MSMEs are to be restricted to Priority </a:t>
            </a:r>
            <a:r>
              <a:rPr lang="en-US" sz="2400" dirty="0" smtClean="0">
                <a:latin typeface="Cambria" pitchFamily="18" charset="0"/>
              </a:rPr>
              <a:t>Sector Lending </a:t>
            </a:r>
            <a:r>
              <a:rPr lang="en-US" sz="2400" dirty="0">
                <a:latin typeface="Cambria" pitchFamily="18" charset="0"/>
              </a:rPr>
              <a:t>only.” </a:t>
            </a:r>
            <a:endParaRPr lang="en-US" sz="2400" dirty="0" smtClean="0">
              <a:latin typeface="Cambria" pitchFamily="18" charset="0"/>
            </a:endParaRPr>
          </a:p>
          <a:p>
            <a:pPr marL="363538" algn="just"/>
            <a:r>
              <a:rPr lang="en-US" sz="2400" dirty="0" smtClean="0">
                <a:latin typeface="Cambria" pitchFamily="18" charset="0"/>
              </a:rPr>
              <a:t>Central </a:t>
            </a:r>
            <a:r>
              <a:rPr lang="en-US" sz="2400" dirty="0">
                <a:latin typeface="Cambria" pitchFamily="18" charset="0"/>
              </a:rPr>
              <a:t>Government’s </a:t>
            </a:r>
            <a:r>
              <a:rPr lang="en-US" sz="2400" dirty="0" smtClean="0">
                <a:latin typeface="Cambria" pitchFamily="18" charset="0"/>
              </a:rPr>
              <a:t>OM: </a:t>
            </a:r>
            <a:r>
              <a:rPr lang="en-US" sz="2400" b="1" u="sng" dirty="0" smtClean="0">
                <a:latin typeface="Cambria" pitchFamily="18" charset="0"/>
              </a:rPr>
              <a:t>No. 1/4(1</a:t>
            </a:r>
            <a:r>
              <a:rPr lang="en-US" sz="2400" b="1" u="sng" dirty="0">
                <a:latin typeface="Cambria" pitchFamily="18" charset="0"/>
              </a:rPr>
              <a:t>)/2021- P&amp;G </a:t>
            </a:r>
            <a:r>
              <a:rPr lang="en-US" sz="2400" b="1" u="sng" dirty="0" smtClean="0">
                <a:latin typeface="Cambria" pitchFamily="18" charset="0"/>
              </a:rPr>
              <a:t>Policy</a:t>
            </a:r>
            <a:r>
              <a:rPr lang="en-US" sz="2400" dirty="0" smtClean="0">
                <a:latin typeface="Cambria" pitchFamily="18" charset="0"/>
              </a:rPr>
              <a:t>, dated </a:t>
            </a:r>
            <a:r>
              <a:rPr lang="en-US" sz="2400" dirty="0">
                <a:latin typeface="Cambria" pitchFamily="18" charset="0"/>
              </a:rPr>
              <a:t>01.09.2021, further clarifies that “the benefit to Retail and wholesale </a:t>
            </a:r>
            <a:r>
              <a:rPr lang="en-US" sz="2400" dirty="0" smtClean="0">
                <a:latin typeface="Cambria" pitchFamily="18" charset="0"/>
              </a:rPr>
              <a:t>trade MSMEs </a:t>
            </a:r>
            <a:r>
              <a:rPr lang="en-US" sz="2400" dirty="0">
                <a:latin typeface="Cambria" pitchFamily="18" charset="0"/>
              </a:rPr>
              <a:t>are restricted up to priority sector landing only and other benefit, </a:t>
            </a:r>
            <a:r>
              <a:rPr lang="en-US" sz="2400" dirty="0" smtClean="0">
                <a:latin typeface="Cambria" pitchFamily="18" charset="0"/>
              </a:rPr>
              <a:t>including provisions </a:t>
            </a:r>
            <a:r>
              <a:rPr lang="en-US" sz="2400" dirty="0">
                <a:latin typeface="Cambria" pitchFamily="18" charset="0"/>
              </a:rPr>
              <a:t>of delayed payment as per MSMED Act, 2006, are </a:t>
            </a:r>
            <a:r>
              <a:rPr lang="en-US" sz="2400" dirty="0" smtClean="0">
                <a:latin typeface="Cambria" pitchFamily="18" charset="0"/>
              </a:rPr>
              <a:t>excluded”.</a:t>
            </a:r>
          </a:p>
          <a:p>
            <a:pPr marL="363538" algn="just"/>
            <a:endParaRPr lang="en-US" sz="2400" dirty="0" smtClean="0">
              <a:latin typeface="Cambria" pitchFamily="18" charset="0"/>
            </a:endParaRPr>
          </a:p>
          <a:p>
            <a:pPr marL="363538" algn="just"/>
            <a:r>
              <a:rPr lang="en-US" sz="2400" dirty="0" smtClean="0">
                <a:latin typeface="Cambria" pitchFamily="18" charset="0"/>
              </a:rPr>
              <a:t>In </a:t>
            </a:r>
            <a:r>
              <a:rPr lang="en-US" sz="2400" dirty="0">
                <a:latin typeface="Cambria" pitchFamily="18" charset="0"/>
              </a:rPr>
              <a:t>view of the above </a:t>
            </a:r>
            <a:r>
              <a:rPr lang="en-US" sz="2400" dirty="0" smtClean="0">
                <a:latin typeface="Cambria" pitchFamily="18" charset="0"/>
              </a:rPr>
              <a:t>OM, </a:t>
            </a:r>
            <a:r>
              <a:rPr lang="en-US" sz="2400" dirty="0">
                <a:latin typeface="Cambria" pitchFamily="18" charset="0"/>
              </a:rPr>
              <a:t>dated 01.09.2021, a Supplier who is a </a:t>
            </a:r>
            <a:r>
              <a:rPr lang="en-US" sz="2400" dirty="0" smtClean="0">
                <a:latin typeface="Cambria" pitchFamily="18" charset="0"/>
              </a:rPr>
              <a:t>micro or </a:t>
            </a:r>
            <a:r>
              <a:rPr lang="en-US" sz="2400" dirty="0">
                <a:latin typeface="Cambria" pitchFamily="18" charset="0"/>
              </a:rPr>
              <a:t>small enterprise cannot be treated as a “Supplier” for section 15 and section </a:t>
            </a:r>
            <a:r>
              <a:rPr lang="en-US" sz="2400" dirty="0" smtClean="0">
                <a:latin typeface="Cambria" pitchFamily="18" charset="0"/>
              </a:rPr>
              <a:t>43B(h) purposes </a:t>
            </a:r>
            <a:r>
              <a:rPr lang="en-US" sz="2400" dirty="0">
                <a:latin typeface="Cambria" pitchFamily="18" charset="0"/>
              </a:rPr>
              <a:t>if his Udyam Certificate shows his activity </a:t>
            </a:r>
            <a:r>
              <a:rPr lang="en-US" sz="2400" dirty="0" smtClean="0">
                <a:latin typeface="Cambria" pitchFamily="18" charset="0"/>
              </a:rPr>
              <a:t>as </a:t>
            </a:r>
            <a:r>
              <a:rPr lang="en-US" sz="2400" dirty="0">
                <a:latin typeface="Cambria" pitchFamily="18" charset="0"/>
              </a:rPr>
              <a:t>only </a:t>
            </a:r>
            <a:r>
              <a:rPr lang="en-US" sz="2400" dirty="0" smtClean="0">
                <a:latin typeface="Cambria" pitchFamily="18" charset="0"/>
              </a:rPr>
              <a:t>a trader</a:t>
            </a:r>
            <a:r>
              <a:rPr lang="en-US" sz="2400" dirty="0">
                <a:latin typeface="Cambria" pitchFamily="18" charset="0"/>
              </a:rPr>
              <a:t>.</a:t>
            </a:r>
          </a:p>
        </p:txBody>
      </p:sp>
    </p:spTree>
    <p:extLst>
      <p:ext uri="{BB962C8B-B14F-4D97-AF65-F5344CB8AC3E}">
        <p14:creationId xmlns:p14="http://schemas.microsoft.com/office/powerpoint/2010/main" val="2140111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11014364" cy="562758"/>
          </a:xfrm>
        </p:spPr>
        <p:txBody>
          <a:bodyPr/>
          <a:lstStyle/>
          <a:p>
            <a:r>
              <a:rPr lang="en-US" sz="2800" dirty="0" smtClean="0">
                <a:latin typeface="Cambria" pitchFamily="18" charset="0"/>
              </a:rPr>
              <a:t>FAQs </a:t>
            </a:r>
            <a:endParaRPr lang="en-IN" sz="2800" dirty="0">
              <a:latin typeface="Cambria" pitchFamily="18" charset="0"/>
            </a:endParaRPr>
          </a:p>
        </p:txBody>
      </p:sp>
      <p:sp>
        <p:nvSpPr>
          <p:cNvPr id="6" name="Rectangle 5"/>
          <p:cNvSpPr/>
          <p:nvPr/>
        </p:nvSpPr>
        <p:spPr>
          <a:xfrm>
            <a:off x="188684" y="1038378"/>
            <a:ext cx="11829143" cy="1938992"/>
          </a:xfrm>
          <a:prstGeom prst="rect">
            <a:avLst/>
          </a:prstGeom>
        </p:spPr>
        <p:txBody>
          <a:bodyPr wrap="square">
            <a:spAutoFit/>
          </a:bodyPr>
          <a:lstStyle/>
          <a:p>
            <a:pPr marL="449263" indent="-449263" algn="just"/>
            <a:r>
              <a:rPr lang="en-US" sz="2400" b="1" dirty="0">
                <a:latin typeface="Cambria" pitchFamily="18" charset="0"/>
              </a:rPr>
              <a:t>Q – Is interest payable to Micro/Small enterprises for </a:t>
            </a:r>
            <a:r>
              <a:rPr lang="en-US" sz="2400" b="1" dirty="0" smtClean="0">
                <a:latin typeface="Cambria" pitchFamily="18" charset="0"/>
              </a:rPr>
              <a:t>delayed payments </a:t>
            </a:r>
            <a:r>
              <a:rPr lang="en-US" sz="2400" b="1" dirty="0">
                <a:latin typeface="Cambria" pitchFamily="18" charset="0"/>
              </a:rPr>
              <a:t>allowable as a deduction under the </a:t>
            </a:r>
            <a:r>
              <a:rPr lang="en-US" sz="2400" b="1" dirty="0" smtClean="0">
                <a:latin typeface="Cambria" pitchFamily="18" charset="0"/>
              </a:rPr>
              <a:t>Income Tax </a:t>
            </a:r>
            <a:r>
              <a:rPr lang="en-IN" sz="2400" b="1" dirty="0" smtClean="0">
                <a:latin typeface="Cambria" pitchFamily="18" charset="0"/>
              </a:rPr>
              <a:t>Act</a:t>
            </a:r>
            <a:r>
              <a:rPr lang="en-IN" sz="2400" b="1" dirty="0">
                <a:latin typeface="Cambria" pitchFamily="18" charset="0"/>
              </a:rPr>
              <a:t>?</a:t>
            </a:r>
            <a:endParaRPr lang="en-US" sz="2400" b="1" dirty="0">
              <a:latin typeface="Cambria" pitchFamily="18" charset="0"/>
            </a:endParaRPr>
          </a:p>
          <a:p>
            <a:pPr marL="566738" indent="-566738" algn="just"/>
            <a:endParaRPr lang="en-US" sz="2400" b="1" dirty="0">
              <a:latin typeface="Cambria" pitchFamily="18" charset="0"/>
            </a:endParaRPr>
          </a:p>
          <a:p>
            <a:pPr marL="449263" indent="-449263" algn="just"/>
            <a:r>
              <a:rPr lang="en-US" sz="2400" b="1" dirty="0" smtClean="0">
                <a:latin typeface="Cambria" pitchFamily="18" charset="0"/>
              </a:rPr>
              <a:t>A - </a:t>
            </a:r>
            <a:r>
              <a:rPr lang="en-US" sz="2400" dirty="0">
                <a:latin typeface="Cambria" pitchFamily="18" charset="0"/>
              </a:rPr>
              <a:t>Section 23 of the MSMED Act states that interest paid by a buyer for delayed </a:t>
            </a:r>
            <a:r>
              <a:rPr lang="en-US" sz="2400" dirty="0" smtClean="0">
                <a:latin typeface="Cambria" pitchFamily="18" charset="0"/>
              </a:rPr>
              <a:t>payments is </a:t>
            </a:r>
            <a:r>
              <a:rPr lang="en-US" sz="2400" dirty="0">
                <a:latin typeface="Cambria" pitchFamily="18" charset="0"/>
              </a:rPr>
              <a:t>not deductible under the IT Act.</a:t>
            </a:r>
          </a:p>
        </p:txBody>
      </p:sp>
    </p:spTree>
    <p:extLst>
      <p:ext uri="{BB962C8B-B14F-4D97-AF65-F5344CB8AC3E}">
        <p14:creationId xmlns:p14="http://schemas.microsoft.com/office/powerpoint/2010/main" val="2641768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 </a:t>
            </a:r>
            <a:endParaRPr lang="en-IN" sz="2800" dirty="0">
              <a:latin typeface="Cambria" pitchFamily="18" charset="0"/>
            </a:endParaRPr>
          </a:p>
        </p:txBody>
      </p:sp>
      <p:sp>
        <p:nvSpPr>
          <p:cNvPr id="4" name="Rectangle 3"/>
          <p:cNvSpPr/>
          <p:nvPr/>
        </p:nvSpPr>
        <p:spPr>
          <a:xfrm>
            <a:off x="130629" y="731164"/>
            <a:ext cx="11887200" cy="4893647"/>
          </a:xfrm>
          <a:prstGeom prst="rect">
            <a:avLst/>
          </a:prstGeom>
        </p:spPr>
        <p:txBody>
          <a:bodyPr wrap="square">
            <a:spAutoFit/>
          </a:bodyPr>
          <a:lstStyle/>
          <a:p>
            <a:pPr marL="449263" indent="-449263"/>
            <a:r>
              <a:rPr lang="en-US" sz="2400" b="1" dirty="0">
                <a:latin typeface="Cambria" pitchFamily="18" charset="0"/>
              </a:rPr>
              <a:t>Q - What if the amount outstanding at year-end (i.e., </a:t>
            </a:r>
            <a:r>
              <a:rPr lang="en-US" sz="2400" b="1" dirty="0" smtClean="0">
                <a:latin typeface="Cambria" pitchFamily="18" charset="0"/>
              </a:rPr>
              <a:t>31-03-2024</a:t>
            </a:r>
            <a:r>
              <a:rPr lang="en-US" sz="2400" b="1" dirty="0">
                <a:latin typeface="Cambria" pitchFamily="18" charset="0"/>
              </a:rPr>
              <a:t>) is paid in the next financial year 2024-25 but </a:t>
            </a:r>
            <a:r>
              <a:rPr lang="en-US" sz="2400" b="1" dirty="0" smtClean="0">
                <a:latin typeface="Cambria" pitchFamily="18" charset="0"/>
              </a:rPr>
              <a:t>beyond the </a:t>
            </a:r>
            <a:r>
              <a:rPr lang="en-US" sz="2400" b="1" dirty="0">
                <a:latin typeface="Cambria" pitchFamily="18" charset="0"/>
              </a:rPr>
              <a:t>time allowed by Section 15 of the MSMED Act?</a:t>
            </a:r>
          </a:p>
          <a:p>
            <a:pPr marL="465138" indent="-465138" algn="just"/>
            <a:endParaRPr lang="en-US" sz="2400" b="1" dirty="0">
              <a:latin typeface="Cambria" pitchFamily="18" charset="0"/>
            </a:endParaRPr>
          </a:p>
          <a:p>
            <a:r>
              <a:rPr lang="en-US" sz="2400" b="1" dirty="0" smtClean="0">
                <a:latin typeface="Cambria" pitchFamily="18" charset="0"/>
              </a:rPr>
              <a:t>A- </a:t>
            </a:r>
          </a:p>
          <a:p>
            <a:pPr marL="449263" algn="just"/>
            <a:r>
              <a:rPr lang="en-US" sz="2400" dirty="0" smtClean="0">
                <a:latin typeface="Cambria" pitchFamily="18" charset="0"/>
              </a:rPr>
              <a:t>Where </a:t>
            </a:r>
            <a:r>
              <a:rPr lang="en-US" sz="2400" dirty="0">
                <a:latin typeface="Cambria" pitchFamily="18" charset="0"/>
              </a:rPr>
              <a:t>the amount outstanding at year-end is paid next year beyond the time </a:t>
            </a:r>
            <a:r>
              <a:rPr lang="en-US" sz="2400" dirty="0" smtClean="0">
                <a:latin typeface="Cambria" pitchFamily="18" charset="0"/>
              </a:rPr>
              <a:t>allowed in </a:t>
            </a:r>
            <a:r>
              <a:rPr lang="en-US" sz="2400" dirty="0">
                <a:latin typeface="Cambria" pitchFamily="18" charset="0"/>
              </a:rPr>
              <a:t>Section 15 of the MSMED Act, </a:t>
            </a:r>
            <a:r>
              <a:rPr lang="en-US" sz="2400" b="1" u="sng" dirty="0">
                <a:latin typeface="Cambria" pitchFamily="18" charset="0"/>
              </a:rPr>
              <a:t>such amount shall be disallowed while </a:t>
            </a:r>
            <a:r>
              <a:rPr lang="en-US" sz="2400" b="1" u="sng" dirty="0" smtClean="0">
                <a:latin typeface="Cambria" pitchFamily="18" charset="0"/>
              </a:rPr>
              <a:t>computing the  business </a:t>
            </a:r>
            <a:r>
              <a:rPr lang="en-US" sz="2400" b="1" u="sng" dirty="0">
                <a:latin typeface="Cambria" pitchFamily="18" charset="0"/>
              </a:rPr>
              <a:t>income for the current financial year 2023-24</a:t>
            </a:r>
            <a:r>
              <a:rPr lang="en-US" sz="2400" dirty="0">
                <a:latin typeface="Cambria" pitchFamily="18" charset="0"/>
              </a:rPr>
              <a:t>. </a:t>
            </a:r>
            <a:endParaRPr lang="en-US" sz="2400" dirty="0" smtClean="0">
              <a:latin typeface="Cambria" pitchFamily="18" charset="0"/>
            </a:endParaRPr>
          </a:p>
          <a:p>
            <a:pPr marL="449263" algn="just"/>
            <a:endParaRPr lang="en-US" sz="2400" dirty="0">
              <a:latin typeface="Cambria" pitchFamily="18" charset="0"/>
            </a:endParaRPr>
          </a:p>
          <a:p>
            <a:pPr marL="449263" algn="just"/>
            <a:r>
              <a:rPr lang="en-US" sz="2400" dirty="0" smtClean="0">
                <a:latin typeface="Cambria" pitchFamily="18" charset="0"/>
              </a:rPr>
              <a:t>However</a:t>
            </a:r>
            <a:r>
              <a:rPr lang="en-US" sz="2400" dirty="0">
                <a:latin typeface="Cambria" pitchFamily="18" charset="0"/>
              </a:rPr>
              <a:t>, this </a:t>
            </a:r>
            <a:r>
              <a:rPr lang="en-US" sz="2400" dirty="0" smtClean="0">
                <a:latin typeface="Cambria" pitchFamily="18" charset="0"/>
              </a:rPr>
              <a:t>disallowance is </a:t>
            </a:r>
            <a:r>
              <a:rPr lang="en-US" sz="2400" dirty="0">
                <a:latin typeface="Cambria" pitchFamily="18" charset="0"/>
              </a:rPr>
              <a:t>not permanent or irreversible. Where the amount outstanding at year-end is </a:t>
            </a:r>
            <a:r>
              <a:rPr lang="en-US" sz="2400" dirty="0" smtClean="0">
                <a:latin typeface="Cambria" pitchFamily="18" charset="0"/>
              </a:rPr>
              <a:t>paid next </a:t>
            </a:r>
            <a:r>
              <a:rPr lang="en-US" sz="2400" dirty="0">
                <a:latin typeface="Cambria" pitchFamily="18" charset="0"/>
              </a:rPr>
              <a:t>year </a:t>
            </a:r>
            <a:r>
              <a:rPr lang="en-US" sz="2400" dirty="0" smtClean="0">
                <a:latin typeface="Cambria" pitchFamily="18" charset="0"/>
              </a:rPr>
              <a:t>but </a:t>
            </a:r>
            <a:r>
              <a:rPr lang="en-US" sz="2400" dirty="0">
                <a:latin typeface="Cambria" pitchFamily="18" charset="0"/>
              </a:rPr>
              <a:t>beyond the limitation period of Section 15 of the MSMED Act, </a:t>
            </a:r>
            <a:r>
              <a:rPr lang="en-US" sz="2400" b="1" u="sng" dirty="0" smtClean="0">
                <a:latin typeface="Cambria" pitchFamily="18" charset="0"/>
              </a:rPr>
              <a:t>such amount shall </a:t>
            </a:r>
            <a:r>
              <a:rPr lang="en-US" sz="2400" b="1" u="sng" dirty="0">
                <a:latin typeface="Cambria" pitchFamily="18" charset="0"/>
              </a:rPr>
              <a:t>be allowed while computing the business income in the next FY </a:t>
            </a:r>
            <a:r>
              <a:rPr lang="en-US" sz="2400" b="1" u="sng" dirty="0" smtClean="0">
                <a:latin typeface="Cambria" pitchFamily="18" charset="0"/>
              </a:rPr>
              <a:t>2024-25 </a:t>
            </a:r>
            <a:r>
              <a:rPr lang="en-US" sz="2400" b="1" u="sng" dirty="0">
                <a:latin typeface="Cambria" pitchFamily="18" charset="0"/>
              </a:rPr>
              <a:t>on an actual payment basis.</a:t>
            </a:r>
          </a:p>
        </p:txBody>
      </p:sp>
    </p:spTree>
    <p:extLst>
      <p:ext uri="{BB962C8B-B14F-4D97-AF65-F5344CB8AC3E}">
        <p14:creationId xmlns:p14="http://schemas.microsoft.com/office/powerpoint/2010/main" val="2600365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a:t>
            </a:r>
            <a:endParaRPr lang="en-IN" sz="2800" dirty="0">
              <a:latin typeface="Cambria" pitchFamily="18" charset="0"/>
            </a:endParaRPr>
          </a:p>
        </p:txBody>
      </p:sp>
      <p:sp>
        <p:nvSpPr>
          <p:cNvPr id="3" name="Rectangle 2"/>
          <p:cNvSpPr/>
          <p:nvPr/>
        </p:nvSpPr>
        <p:spPr>
          <a:xfrm>
            <a:off x="188684" y="807546"/>
            <a:ext cx="11829143" cy="4154984"/>
          </a:xfrm>
          <a:prstGeom prst="rect">
            <a:avLst/>
          </a:prstGeom>
        </p:spPr>
        <p:txBody>
          <a:bodyPr wrap="square">
            <a:spAutoFit/>
          </a:bodyPr>
          <a:lstStyle/>
          <a:p>
            <a:pPr marL="449263" indent="-449263" algn="just"/>
            <a:r>
              <a:rPr lang="en-US" sz="2400" b="1" dirty="0">
                <a:latin typeface="Cambria" pitchFamily="18" charset="0"/>
              </a:rPr>
              <a:t>Q </a:t>
            </a:r>
            <a:r>
              <a:rPr lang="en-US" sz="2400" b="1" dirty="0" smtClean="0">
                <a:latin typeface="Cambria" pitchFamily="18" charset="0"/>
              </a:rPr>
              <a:t>– If </a:t>
            </a:r>
            <a:r>
              <a:rPr lang="en-US" sz="2400" b="1" dirty="0">
                <a:latin typeface="Cambria" pitchFamily="18" charset="0"/>
              </a:rPr>
              <a:t>goods were purchased from MSEs on 01-04-2023 </a:t>
            </a:r>
            <a:r>
              <a:rPr lang="en-US" sz="2400" b="1" dirty="0" smtClean="0">
                <a:latin typeface="Cambria" pitchFamily="18" charset="0"/>
              </a:rPr>
              <a:t>and payment </a:t>
            </a:r>
            <a:r>
              <a:rPr lang="en-US" sz="2400" b="1" dirty="0">
                <a:latin typeface="Cambria" pitchFamily="18" charset="0"/>
              </a:rPr>
              <a:t>was made </a:t>
            </a:r>
            <a:r>
              <a:rPr lang="en-US" sz="2400" b="1" dirty="0" smtClean="0">
                <a:latin typeface="Cambria" pitchFamily="18" charset="0"/>
              </a:rPr>
              <a:t>on 31-03-2024</a:t>
            </a:r>
            <a:r>
              <a:rPr lang="en-US" sz="2400" b="1" dirty="0">
                <a:latin typeface="Cambria" pitchFamily="18" charset="0"/>
              </a:rPr>
              <a:t>, will it be </a:t>
            </a:r>
            <a:r>
              <a:rPr lang="en-US" sz="2400" b="1" dirty="0" smtClean="0">
                <a:latin typeface="Cambria" pitchFamily="18" charset="0"/>
              </a:rPr>
              <a:t>disallowed under </a:t>
            </a:r>
            <a:r>
              <a:rPr lang="en-US" sz="2400" b="1" dirty="0">
                <a:latin typeface="Cambria" pitchFamily="18" charset="0"/>
              </a:rPr>
              <a:t>Section 43B(h) for the assessment year 2024-25?</a:t>
            </a:r>
          </a:p>
          <a:p>
            <a:pPr marL="566738" indent="-566738" algn="just"/>
            <a:endParaRPr lang="en-US" sz="2400" b="1" dirty="0">
              <a:latin typeface="Cambria" pitchFamily="18" charset="0"/>
            </a:endParaRPr>
          </a:p>
          <a:p>
            <a:pPr marL="536575" indent="-536575" algn="just"/>
            <a:r>
              <a:rPr lang="en-US" sz="2400" b="1" dirty="0" smtClean="0">
                <a:latin typeface="Cambria" pitchFamily="18" charset="0"/>
              </a:rPr>
              <a:t>A – </a:t>
            </a:r>
          </a:p>
          <a:p>
            <a:pPr marL="536575" algn="just"/>
            <a:r>
              <a:rPr lang="en-US" sz="2400" dirty="0" smtClean="0">
                <a:latin typeface="Cambria" pitchFamily="18" charset="0"/>
              </a:rPr>
              <a:t>There </a:t>
            </a:r>
            <a:r>
              <a:rPr lang="en-US" sz="2400" dirty="0">
                <a:latin typeface="Cambria" pitchFamily="18" charset="0"/>
              </a:rPr>
              <a:t>will be no disallowance. Even though payment is made beyond the </a:t>
            </a:r>
            <a:r>
              <a:rPr lang="en-US" sz="2400" dirty="0" smtClean="0">
                <a:latin typeface="Cambria" pitchFamily="18" charset="0"/>
              </a:rPr>
              <a:t>time specified </a:t>
            </a:r>
            <a:r>
              <a:rPr lang="en-US" sz="2400" dirty="0">
                <a:latin typeface="Cambria" pitchFamily="18" charset="0"/>
              </a:rPr>
              <a:t>in Section 15 of the MSMED Act, it is made during the same year and is </a:t>
            </a:r>
            <a:r>
              <a:rPr lang="en-US" sz="2400" dirty="0" smtClean="0">
                <a:latin typeface="Cambria" pitchFamily="18" charset="0"/>
              </a:rPr>
              <a:t>not outstanding </a:t>
            </a:r>
            <a:r>
              <a:rPr lang="en-US" sz="2400" dirty="0">
                <a:latin typeface="Cambria" pitchFamily="18" charset="0"/>
              </a:rPr>
              <a:t>as of the year-end. </a:t>
            </a:r>
            <a:endParaRPr lang="en-US" sz="2400" dirty="0" smtClean="0">
              <a:latin typeface="Cambria" pitchFamily="18" charset="0"/>
            </a:endParaRPr>
          </a:p>
          <a:p>
            <a:pPr marL="536575" algn="just"/>
            <a:endParaRPr lang="en-US" sz="2400" dirty="0" smtClean="0">
              <a:latin typeface="Cambria" pitchFamily="18" charset="0"/>
            </a:endParaRPr>
          </a:p>
          <a:p>
            <a:pPr marL="536575" algn="just"/>
            <a:r>
              <a:rPr lang="en-US" sz="2400" dirty="0" smtClean="0">
                <a:latin typeface="Cambria" pitchFamily="18" charset="0"/>
              </a:rPr>
              <a:t>Therefore</a:t>
            </a:r>
            <a:r>
              <a:rPr lang="en-US" sz="2400" dirty="0">
                <a:latin typeface="Cambria" pitchFamily="18" charset="0"/>
              </a:rPr>
              <a:t>, the amount will be allowed on an </a:t>
            </a:r>
            <a:r>
              <a:rPr lang="en-US" sz="2400" dirty="0" smtClean="0">
                <a:latin typeface="Cambria" pitchFamily="18" charset="0"/>
              </a:rPr>
              <a:t>actual basis </a:t>
            </a:r>
            <a:r>
              <a:rPr lang="en-US" sz="2400" dirty="0">
                <a:latin typeface="Cambria" pitchFamily="18" charset="0"/>
              </a:rPr>
              <a:t>and not disallowed. </a:t>
            </a:r>
            <a:endParaRPr lang="en-US" sz="2400" dirty="0" smtClean="0">
              <a:latin typeface="Cambria" pitchFamily="18" charset="0"/>
            </a:endParaRPr>
          </a:p>
          <a:p>
            <a:pPr marL="536575" algn="just"/>
            <a:endParaRPr lang="en-US" sz="2400" dirty="0">
              <a:latin typeface="Cambria" pitchFamily="18" charset="0"/>
            </a:endParaRPr>
          </a:p>
        </p:txBody>
      </p:sp>
    </p:spTree>
    <p:extLst>
      <p:ext uri="{BB962C8B-B14F-4D97-AF65-F5344CB8AC3E}">
        <p14:creationId xmlns:p14="http://schemas.microsoft.com/office/powerpoint/2010/main" val="3488067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10877266" cy="576612"/>
          </a:xfrm>
        </p:spPr>
        <p:txBody>
          <a:bodyPr/>
          <a:lstStyle/>
          <a:p>
            <a:r>
              <a:rPr lang="en-US" sz="2800" dirty="0" smtClean="0">
                <a:latin typeface="Cambria" pitchFamily="18" charset="0"/>
              </a:rPr>
              <a:t>FAQs</a:t>
            </a:r>
            <a:endParaRPr lang="en-IN" sz="2800" dirty="0">
              <a:latin typeface="Cambria" pitchFamily="18" charset="0"/>
            </a:endParaRPr>
          </a:p>
        </p:txBody>
      </p:sp>
      <p:sp>
        <p:nvSpPr>
          <p:cNvPr id="4" name="Rectangle 3"/>
          <p:cNvSpPr/>
          <p:nvPr/>
        </p:nvSpPr>
        <p:spPr>
          <a:xfrm>
            <a:off x="188684" y="807546"/>
            <a:ext cx="11829143" cy="6001643"/>
          </a:xfrm>
          <a:prstGeom prst="rect">
            <a:avLst/>
          </a:prstGeom>
        </p:spPr>
        <p:txBody>
          <a:bodyPr wrap="square">
            <a:spAutoFit/>
          </a:bodyPr>
          <a:lstStyle/>
          <a:p>
            <a:pPr marL="536575" indent="-536575" algn="just"/>
            <a:r>
              <a:rPr lang="en-US" sz="2400" b="1" dirty="0">
                <a:latin typeface="Cambria" pitchFamily="18" charset="0"/>
              </a:rPr>
              <a:t>Q – Does Section 43B(h) apply with respect to the </a:t>
            </a:r>
            <a:r>
              <a:rPr lang="en-US" sz="2400" b="1" dirty="0" smtClean="0">
                <a:latin typeface="Cambria" pitchFamily="18" charset="0"/>
              </a:rPr>
              <a:t>amounts due </a:t>
            </a:r>
            <a:r>
              <a:rPr lang="en-US" sz="2400" b="1" dirty="0">
                <a:latin typeface="Cambria" pitchFamily="18" charset="0"/>
              </a:rPr>
              <a:t>towards the </a:t>
            </a:r>
            <a:r>
              <a:rPr lang="en-US" sz="2400" b="1" dirty="0" smtClean="0">
                <a:latin typeface="Cambria" pitchFamily="18" charset="0"/>
              </a:rPr>
              <a:t>purchase </a:t>
            </a:r>
            <a:r>
              <a:rPr lang="en-US" sz="2400" b="1" dirty="0">
                <a:latin typeface="Cambria" pitchFamily="18" charset="0"/>
              </a:rPr>
              <a:t>of Capital Goods</a:t>
            </a:r>
            <a:r>
              <a:rPr lang="en-US" sz="2400" b="1" dirty="0" smtClean="0">
                <a:latin typeface="Cambria" pitchFamily="18" charset="0"/>
              </a:rPr>
              <a:t>?</a:t>
            </a:r>
          </a:p>
          <a:p>
            <a:pPr marL="536575" indent="-536575" algn="just"/>
            <a:endParaRPr lang="en-US" sz="2400" b="1" dirty="0">
              <a:latin typeface="Cambria" pitchFamily="18" charset="0"/>
            </a:endParaRPr>
          </a:p>
          <a:p>
            <a:pPr marL="449263" indent="-449263" algn="just"/>
            <a:r>
              <a:rPr lang="en-US" sz="2400" b="1" dirty="0" smtClean="0">
                <a:latin typeface="Cambria" pitchFamily="18" charset="0"/>
              </a:rPr>
              <a:t>A – </a:t>
            </a:r>
          </a:p>
          <a:p>
            <a:pPr marL="449263" algn="just"/>
            <a:r>
              <a:rPr lang="en-US" sz="2400" dirty="0" smtClean="0">
                <a:latin typeface="Cambria" pitchFamily="18" charset="0"/>
              </a:rPr>
              <a:t>Unlike </a:t>
            </a:r>
            <a:r>
              <a:rPr lang="en-US" sz="2400" dirty="0">
                <a:latin typeface="Cambria" pitchFamily="18" charset="0"/>
              </a:rPr>
              <a:t>Section 37(1), the deductibility under </a:t>
            </a:r>
            <a:r>
              <a:rPr lang="en-US" sz="2400" dirty="0" smtClean="0">
                <a:latin typeface="Cambria" pitchFamily="18" charset="0"/>
              </a:rPr>
              <a:t>section </a:t>
            </a:r>
            <a:r>
              <a:rPr lang="en-US" sz="2400" dirty="0">
                <a:latin typeface="Cambria" pitchFamily="18" charset="0"/>
              </a:rPr>
              <a:t>43B is not linked to </a:t>
            </a:r>
            <a:r>
              <a:rPr lang="en-US" sz="2400" dirty="0" smtClean="0">
                <a:latin typeface="Cambria" pitchFamily="18" charset="0"/>
              </a:rPr>
              <a:t>the distinction</a:t>
            </a:r>
            <a:r>
              <a:rPr lang="en-US" sz="2400" dirty="0">
                <a:latin typeface="Cambria" pitchFamily="18" charset="0"/>
              </a:rPr>
              <a:t> </a:t>
            </a:r>
            <a:r>
              <a:rPr lang="en-US" sz="2400" dirty="0" smtClean="0">
                <a:latin typeface="Cambria" pitchFamily="18" charset="0"/>
              </a:rPr>
              <a:t>between </a:t>
            </a:r>
            <a:r>
              <a:rPr lang="en-US" sz="2400" dirty="0">
                <a:latin typeface="Cambria" pitchFamily="18" charset="0"/>
              </a:rPr>
              <a:t>capital expenditure and revenue expenditure. Section 43B applies to </a:t>
            </a:r>
            <a:r>
              <a:rPr lang="en-US" sz="2400" dirty="0" smtClean="0">
                <a:latin typeface="Cambria" pitchFamily="18" charset="0"/>
              </a:rPr>
              <a:t>sums payable </a:t>
            </a:r>
            <a:r>
              <a:rPr lang="en-US" sz="2400" dirty="0">
                <a:latin typeface="Cambria" pitchFamily="18" charset="0"/>
              </a:rPr>
              <a:t>in respect of which a deduction is otherwise allowable under this Act.</a:t>
            </a:r>
          </a:p>
          <a:p>
            <a:pPr marL="449263" algn="just"/>
            <a:r>
              <a:rPr lang="en-US" sz="2400" dirty="0">
                <a:latin typeface="Cambria" pitchFamily="18" charset="0"/>
              </a:rPr>
              <a:t>Therefore, Section 43B(h) would apply to amounts payable to micro or </a:t>
            </a:r>
            <a:r>
              <a:rPr lang="en-US" sz="2400" dirty="0" smtClean="0">
                <a:latin typeface="Cambria" pitchFamily="18" charset="0"/>
              </a:rPr>
              <a:t>small enterprises </a:t>
            </a:r>
            <a:r>
              <a:rPr lang="en-US" sz="2400" dirty="0">
                <a:latin typeface="Cambria" pitchFamily="18" charset="0"/>
              </a:rPr>
              <a:t>with respect to the purchase of capital goods for which a 100% </a:t>
            </a:r>
            <a:r>
              <a:rPr lang="en-US" sz="2400" dirty="0" smtClean="0">
                <a:latin typeface="Cambria" pitchFamily="18" charset="0"/>
              </a:rPr>
              <a:t>deduction is </a:t>
            </a:r>
            <a:r>
              <a:rPr lang="en-US" sz="2400" dirty="0">
                <a:latin typeface="Cambria" pitchFamily="18" charset="0"/>
              </a:rPr>
              <a:t>admissible under Sections 30 to 36. For example, the deduction of 100% of </a:t>
            </a:r>
            <a:r>
              <a:rPr lang="en-US" sz="2400" dirty="0" smtClean="0">
                <a:latin typeface="Cambria" pitchFamily="18" charset="0"/>
              </a:rPr>
              <a:t>capital expenditure </a:t>
            </a:r>
            <a:r>
              <a:rPr lang="en-US" sz="2400" dirty="0">
                <a:latin typeface="Cambria" pitchFamily="18" charset="0"/>
              </a:rPr>
              <a:t>under Section 35AD and the deduction of 100% of capital expenditure</a:t>
            </a:r>
          </a:p>
          <a:p>
            <a:pPr marL="449263" algn="just"/>
            <a:r>
              <a:rPr lang="en-US" sz="2400" dirty="0">
                <a:latin typeface="Cambria" pitchFamily="18" charset="0"/>
              </a:rPr>
              <a:t>on scientific research under Section</a:t>
            </a:r>
            <a:r>
              <a:rPr lang="en-US" sz="2400" dirty="0" smtClean="0">
                <a:latin typeface="Cambria" pitchFamily="18" charset="0"/>
              </a:rPr>
              <a:t>.</a:t>
            </a:r>
          </a:p>
          <a:p>
            <a:pPr indent="363538" algn="just"/>
            <a:endParaRPr lang="en-US" sz="2400" dirty="0">
              <a:latin typeface="Cambria" pitchFamily="18" charset="0"/>
            </a:endParaRPr>
          </a:p>
          <a:p>
            <a:pPr marL="449263" algn="just"/>
            <a:r>
              <a:rPr lang="en-US" sz="2400" dirty="0">
                <a:latin typeface="Cambria" pitchFamily="18" charset="0"/>
              </a:rPr>
              <a:t>If a 100% deduction of capital expenditure is not allowable, there would be </a:t>
            </a:r>
            <a:r>
              <a:rPr lang="en-US" sz="2400" dirty="0" smtClean="0">
                <a:latin typeface="Cambria" pitchFamily="18" charset="0"/>
              </a:rPr>
              <a:t>no disallowance </a:t>
            </a:r>
            <a:r>
              <a:rPr lang="en-US" sz="2400" dirty="0">
                <a:latin typeface="Cambria" pitchFamily="18" charset="0"/>
              </a:rPr>
              <a:t>with respect to depreciation on capital goods purchased if the </a:t>
            </a:r>
            <a:r>
              <a:rPr lang="en-US" sz="2400" dirty="0" smtClean="0">
                <a:latin typeface="Cambria" pitchFamily="18" charset="0"/>
              </a:rPr>
              <a:t>MSE supplier </a:t>
            </a:r>
            <a:r>
              <a:rPr lang="en-US" sz="2400" dirty="0">
                <a:latin typeface="Cambria" pitchFamily="18" charset="0"/>
              </a:rPr>
              <a:t>of capital goods is not paid in time</a:t>
            </a:r>
            <a:r>
              <a:rPr lang="en-US" sz="2400" dirty="0" smtClean="0">
                <a:latin typeface="Cambria" pitchFamily="18" charset="0"/>
              </a:rPr>
              <a:t>.						</a:t>
            </a:r>
            <a:r>
              <a:rPr lang="en-US" sz="2400" dirty="0" err="1" smtClean="0">
                <a:latin typeface="Cambria" pitchFamily="18" charset="0"/>
              </a:rPr>
              <a:t>p.t.o</a:t>
            </a:r>
            <a:r>
              <a:rPr lang="en-US" sz="2400" dirty="0" smtClean="0">
                <a:latin typeface="Cambria" pitchFamily="18" charset="0"/>
              </a:rPr>
              <a:t>.</a:t>
            </a:r>
            <a:endParaRPr lang="en-US" sz="2400" dirty="0">
              <a:latin typeface="Cambria" pitchFamily="18" charset="0"/>
            </a:endParaRPr>
          </a:p>
        </p:txBody>
      </p:sp>
    </p:spTree>
    <p:extLst>
      <p:ext uri="{BB962C8B-B14F-4D97-AF65-F5344CB8AC3E}">
        <p14:creationId xmlns:p14="http://schemas.microsoft.com/office/powerpoint/2010/main" val="2724080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a:t>
            </a:r>
            <a:endParaRPr lang="en-IN" sz="2800" dirty="0">
              <a:latin typeface="Cambria" pitchFamily="18" charset="0"/>
            </a:endParaRPr>
          </a:p>
        </p:txBody>
      </p:sp>
      <p:sp>
        <p:nvSpPr>
          <p:cNvPr id="4" name="Rectangle 3"/>
          <p:cNvSpPr/>
          <p:nvPr/>
        </p:nvSpPr>
        <p:spPr>
          <a:xfrm>
            <a:off x="304800" y="832764"/>
            <a:ext cx="11350171" cy="3046988"/>
          </a:xfrm>
          <a:prstGeom prst="rect">
            <a:avLst/>
          </a:prstGeom>
        </p:spPr>
        <p:txBody>
          <a:bodyPr wrap="square">
            <a:spAutoFit/>
          </a:bodyPr>
          <a:lstStyle/>
          <a:p>
            <a:pPr marL="363538" algn="just"/>
            <a:r>
              <a:rPr lang="en-US" sz="2400" b="1" dirty="0" smtClean="0">
                <a:latin typeface="Cambria" pitchFamily="18" charset="0"/>
              </a:rPr>
              <a:t>A-</a:t>
            </a:r>
          </a:p>
          <a:p>
            <a:pPr marL="363538" algn="just"/>
            <a:r>
              <a:rPr lang="en-US" sz="2400" dirty="0" smtClean="0">
                <a:latin typeface="Cambria" pitchFamily="18" charset="0"/>
              </a:rPr>
              <a:t>This </a:t>
            </a:r>
            <a:r>
              <a:rPr lang="en-US" sz="2400" dirty="0">
                <a:latin typeface="Cambria" pitchFamily="18" charset="0"/>
              </a:rPr>
              <a:t>is because depreciation is not </a:t>
            </a:r>
            <a:r>
              <a:rPr lang="en-US" sz="2400" dirty="0" smtClean="0">
                <a:latin typeface="Cambria" pitchFamily="18" charset="0"/>
              </a:rPr>
              <a:t>a “sum </a:t>
            </a:r>
            <a:r>
              <a:rPr lang="en-US" sz="2400" dirty="0">
                <a:latin typeface="Cambria" pitchFamily="18" charset="0"/>
              </a:rPr>
              <a:t>payable in respect of which deduction is otherwise allowable”. What can </a:t>
            </a:r>
            <a:r>
              <a:rPr lang="en-US" sz="2400" dirty="0" smtClean="0">
                <a:latin typeface="Cambria" pitchFamily="18" charset="0"/>
              </a:rPr>
              <a:t>be disallowed </a:t>
            </a:r>
            <a:r>
              <a:rPr lang="en-US" sz="2400" dirty="0">
                <a:latin typeface="Cambria" pitchFamily="18" charset="0"/>
              </a:rPr>
              <a:t>under Section 43B(h) must have the character of a sum payable in </a:t>
            </a:r>
            <a:r>
              <a:rPr lang="en-US" sz="2400" dirty="0" smtClean="0">
                <a:latin typeface="Cambria" pitchFamily="18" charset="0"/>
              </a:rPr>
              <a:t>respect of </a:t>
            </a:r>
            <a:r>
              <a:rPr lang="en-US" sz="2400" dirty="0">
                <a:latin typeface="Cambria" pitchFamily="18" charset="0"/>
              </a:rPr>
              <a:t>which deduction is otherwise allowable</a:t>
            </a:r>
            <a:r>
              <a:rPr lang="en-US" sz="2400" dirty="0" smtClean="0">
                <a:latin typeface="Cambria" pitchFamily="18" charset="0"/>
              </a:rPr>
              <a:t>.</a:t>
            </a:r>
          </a:p>
          <a:p>
            <a:pPr algn="just"/>
            <a:endParaRPr lang="en-US" sz="2400" dirty="0">
              <a:latin typeface="Cambria" pitchFamily="18" charset="0"/>
            </a:endParaRPr>
          </a:p>
          <a:p>
            <a:pPr marL="363538" algn="just"/>
            <a:r>
              <a:rPr lang="en-US" sz="2400" dirty="0">
                <a:latin typeface="Cambria" pitchFamily="18" charset="0"/>
              </a:rPr>
              <a:t>The Courts had taken the view that depreciation cannot be disallowed on </a:t>
            </a:r>
            <a:r>
              <a:rPr lang="en-US" sz="2400" dirty="0" smtClean="0">
                <a:latin typeface="Cambria" pitchFamily="18" charset="0"/>
              </a:rPr>
              <a:t>the cost </a:t>
            </a:r>
            <a:r>
              <a:rPr lang="en-US" sz="2400" dirty="0">
                <a:latin typeface="Cambria" pitchFamily="18" charset="0"/>
              </a:rPr>
              <a:t>of the asset, which was capitalized in books of account, but tax </a:t>
            </a:r>
            <a:r>
              <a:rPr lang="en-US" sz="2400" dirty="0" smtClean="0">
                <a:latin typeface="Cambria" pitchFamily="18" charset="0"/>
              </a:rPr>
              <a:t>thereon was </a:t>
            </a:r>
            <a:r>
              <a:rPr lang="en-US" sz="2400" dirty="0">
                <a:latin typeface="Cambria" pitchFamily="18" charset="0"/>
              </a:rPr>
              <a:t>not deducted under Section 40(a)(</a:t>
            </a:r>
            <a:r>
              <a:rPr lang="en-US" sz="2400" dirty="0" err="1">
                <a:latin typeface="Cambria" pitchFamily="18" charset="0"/>
              </a:rPr>
              <a:t>i</a:t>
            </a:r>
            <a:r>
              <a:rPr lang="en-US" sz="2400" dirty="0">
                <a:latin typeface="Cambria" pitchFamily="18" charset="0"/>
              </a:rPr>
              <a:t>)/(</a:t>
            </a:r>
            <a:r>
              <a:rPr lang="en-US" sz="2400" dirty="0" err="1">
                <a:latin typeface="Cambria" pitchFamily="18" charset="0"/>
              </a:rPr>
              <a:t>ia</a:t>
            </a:r>
            <a:r>
              <a:rPr lang="en-US" sz="2400" dirty="0">
                <a:latin typeface="Cambria" pitchFamily="18" charset="0"/>
              </a:rPr>
              <a:t>) of the </a:t>
            </a:r>
            <a:r>
              <a:rPr lang="en-US" sz="2400" dirty="0" smtClean="0">
                <a:latin typeface="Cambria" pitchFamily="18" charset="0"/>
              </a:rPr>
              <a:t>Act.</a:t>
            </a:r>
            <a:endParaRPr lang="en-US" sz="2400" dirty="0">
              <a:latin typeface="Cambria" pitchFamily="18" charset="0"/>
            </a:endParaRPr>
          </a:p>
        </p:txBody>
      </p:sp>
    </p:spTree>
    <p:extLst>
      <p:ext uri="{BB962C8B-B14F-4D97-AF65-F5344CB8AC3E}">
        <p14:creationId xmlns:p14="http://schemas.microsoft.com/office/powerpoint/2010/main" val="3203801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panose="02040503050406030204" pitchFamily="18" charset="0"/>
              </a:rPr>
              <a:t>Section 270A of Income Tax Act</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902" y="1265569"/>
            <a:ext cx="9880979" cy="5281649"/>
          </a:xfrm>
          <a:prstGeom prst="rect">
            <a:avLst/>
          </a:prstGeom>
        </p:spPr>
      </p:pic>
      <p:sp>
        <p:nvSpPr>
          <p:cNvPr id="4" name="TextBox 3"/>
          <p:cNvSpPr txBox="1"/>
          <p:nvPr/>
        </p:nvSpPr>
        <p:spPr>
          <a:xfrm>
            <a:off x="421951" y="715053"/>
            <a:ext cx="11315959" cy="523220"/>
          </a:xfrm>
          <a:prstGeom prst="rect">
            <a:avLst/>
          </a:prstGeom>
          <a:noFill/>
        </p:spPr>
        <p:txBody>
          <a:bodyPr wrap="square" rtlCol="0">
            <a:spAutoFit/>
          </a:bodyPr>
          <a:lstStyle/>
          <a:p>
            <a:pPr algn="ctr"/>
            <a:r>
              <a:rPr lang="en-US" sz="2800" b="1" dirty="0" smtClean="0">
                <a:solidFill>
                  <a:schemeClr val="accent5"/>
                </a:solidFill>
                <a:latin typeface="Calibri" panose="020F0502020204030204" pitchFamily="34" charset="0"/>
                <a:cs typeface="Calibri" panose="020F0502020204030204" pitchFamily="34" charset="0"/>
              </a:rPr>
              <a:t>Under reporting under section 270A(2)</a:t>
            </a:r>
            <a:endParaRPr lang="en-IN" sz="2800" b="1" dirty="0">
              <a:solidFill>
                <a:schemeClr val="accent5"/>
              </a:solidFill>
              <a:latin typeface="Calibri" panose="020F0502020204030204" pitchFamily="34" charset="0"/>
              <a:cs typeface="Calibri" panose="020F0502020204030204" pitchFamily="34" charset="0"/>
            </a:endParaRPr>
          </a:p>
        </p:txBody>
      </p:sp>
      <p:sp>
        <p:nvSpPr>
          <p:cNvPr id="5" name="Rounded Rectangle 4"/>
          <p:cNvSpPr/>
          <p:nvPr/>
        </p:nvSpPr>
        <p:spPr>
          <a:xfrm>
            <a:off x="341194" y="772732"/>
            <a:ext cx="11661915" cy="42778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Tx/>
              <a:buFont typeface="Arial" panose="020B0604020202020204" pitchFamily="34" charset="0"/>
              <a:buChar char="•"/>
            </a:pPr>
            <a:endParaRPr lang="en-IN" sz="1800" b="1" dirty="0">
              <a:solidFill>
                <a:srgbClr val="100A0D"/>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95327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a:t>
            </a:r>
            <a:endParaRPr lang="en-IN" sz="2800" dirty="0">
              <a:latin typeface="Cambria" pitchFamily="18" charset="0"/>
            </a:endParaRPr>
          </a:p>
        </p:txBody>
      </p:sp>
      <p:sp>
        <p:nvSpPr>
          <p:cNvPr id="4" name="Rectangle 3"/>
          <p:cNvSpPr/>
          <p:nvPr/>
        </p:nvSpPr>
        <p:spPr>
          <a:xfrm>
            <a:off x="130629" y="731164"/>
            <a:ext cx="11887200" cy="6001643"/>
          </a:xfrm>
          <a:prstGeom prst="rect">
            <a:avLst/>
          </a:prstGeom>
        </p:spPr>
        <p:txBody>
          <a:bodyPr wrap="square">
            <a:spAutoFit/>
          </a:bodyPr>
          <a:lstStyle/>
          <a:p>
            <a:pPr marL="449263" indent="-449263" algn="just"/>
            <a:r>
              <a:rPr lang="en-US" sz="2400" b="1" dirty="0">
                <a:latin typeface="Cambria" pitchFamily="18" charset="0"/>
              </a:rPr>
              <a:t>Q - Whether disallowance attracts if the assessee opts </a:t>
            </a:r>
            <a:r>
              <a:rPr lang="en-US" sz="2400" b="1" dirty="0" smtClean="0">
                <a:latin typeface="Cambria" pitchFamily="18" charset="0"/>
              </a:rPr>
              <a:t>for a </a:t>
            </a:r>
            <a:r>
              <a:rPr lang="en-US" sz="2400" b="1" dirty="0">
                <a:latin typeface="Cambria" pitchFamily="18" charset="0"/>
              </a:rPr>
              <a:t>presumptive taxation scheme under Section </a:t>
            </a:r>
            <a:r>
              <a:rPr lang="en-US" sz="2400" b="1" dirty="0" smtClean="0">
                <a:latin typeface="Cambria" pitchFamily="18" charset="0"/>
              </a:rPr>
              <a:t>44AD, </a:t>
            </a:r>
            <a:r>
              <a:rPr lang="fr-FR" sz="2400" b="1" dirty="0" smtClean="0">
                <a:latin typeface="Cambria" pitchFamily="18" charset="0"/>
              </a:rPr>
              <a:t>Section </a:t>
            </a:r>
            <a:r>
              <a:rPr lang="fr-FR" sz="2400" b="1" dirty="0">
                <a:latin typeface="Cambria" pitchFamily="18" charset="0"/>
              </a:rPr>
              <a:t>44ADA, Section 44AE, etc.?</a:t>
            </a:r>
            <a:endParaRPr lang="en-US" sz="2400" b="1" dirty="0">
              <a:latin typeface="Cambria" pitchFamily="18" charset="0"/>
            </a:endParaRPr>
          </a:p>
          <a:p>
            <a:pPr marL="406400" indent="-406400" algn="just"/>
            <a:endParaRPr lang="en-US" sz="2400" dirty="0" smtClean="0">
              <a:latin typeface="Cambria" pitchFamily="18" charset="0"/>
            </a:endParaRPr>
          </a:p>
          <a:p>
            <a:pPr marL="363538" indent="-363538" algn="just"/>
            <a:r>
              <a:rPr lang="en-US" sz="2400" b="1" dirty="0">
                <a:latin typeface="Cambria" pitchFamily="18" charset="0"/>
              </a:rPr>
              <a:t>A </a:t>
            </a:r>
            <a:r>
              <a:rPr lang="en-US" sz="2400" dirty="0">
                <a:latin typeface="Cambria" pitchFamily="18" charset="0"/>
              </a:rPr>
              <a:t>– </a:t>
            </a:r>
            <a:r>
              <a:rPr lang="en-US" sz="2400" dirty="0" smtClean="0">
                <a:latin typeface="Cambria" pitchFamily="18" charset="0"/>
              </a:rPr>
              <a:t>Section </a:t>
            </a:r>
            <a:r>
              <a:rPr lang="en-US" sz="2400" dirty="0">
                <a:latin typeface="Cambria" pitchFamily="18" charset="0"/>
              </a:rPr>
              <a:t>43B(h) begins with a non-obstante clause “notwithstanding </a:t>
            </a:r>
            <a:r>
              <a:rPr lang="en-US" sz="2400" dirty="0" smtClean="0">
                <a:latin typeface="Cambria" pitchFamily="18" charset="0"/>
              </a:rPr>
              <a:t>anything contained </a:t>
            </a:r>
            <a:r>
              <a:rPr lang="en-US" sz="2400" dirty="0">
                <a:latin typeface="Cambria" pitchFamily="18" charset="0"/>
              </a:rPr>
              <a:t>in any other provision of this Act”. Therefore, apparently, </a:t>
            </a:r>
            <a:r>
              <a:rPr lang="en-US" sz="2400" dirty="0" smtClean="0">
                <a:latin typeface="Cambria" pitchFamily="18" charset="0"/>
              </a:rPr>
              <a:t>Sec 43B overrides </a:t>
            </a:r>
            <a:r>
              <a:rPr lang="en-US" sz="2400" dirty="0">
                <a:latin typeface="Cambria" pitchFamily="18" charset="0"/>
              </a:rPr>
              <a:t>all </a:t>
            </a:r>
            <a:r>
              <a:rPr lang="en-US" sz="2400" dirty="0" smtClean="0">
                <a:latin typeface="Cambria" pitchFamily="18" charset="0"/>
              </a:rPr>
              <a:t>provisions </a:t>
            </a:r>
            <a:r>
              <a:rPr lang="en-US" sz="2400" dirty="0">
                <a:latin typeface="Cambria" pitchFamily="18" charset="0"/>
              </a:rPr>
              <a:t>of the Act including provisions of presumptive taxation </a:t>
            </a:r>
            <a:r>
              <a:rPr lang="en-US" sz="2400" dirty="0" smtClean="0">
                <a:latin typeface="Cambria" pitchFamily="18" charset="0"/>
              </a:rPr>
              <a:t>u/s </a:t>
            </a:r>
            <a:r>
              <a:rPr lang="en-IN" sz="2400" dirty="0" smtClean="0">
                <a:latin typeface="Cambria" pitchFamily="18" charset="0"/>
              </a:rPr>
              <a:t>44AD</a:t>
            </a:r>
            <a:r>
              <a:rPr lang="en-IN" sz="2400" dirty="0">
                <a:latin typeface="Cambria" pitchFamily="18" charset="0"/>
              </a:rPr>
              <a:t>, Section 44ADA, Section 44AE, Section 44BBB and Section </a:t>
            </a:r>
            <a:r>
              <a:rPr lang="en-IN" sz="2400" dirty="0" smtClean="0">
                <a:latin typeface="Cambria" pitchFamily="18" charset="0"/>
              </a:rPr>
              <a:t>115VA (Tonnage </a:t>
            </a:r>
            <a:r>
              <a:rPr lang="en-IN" sz="2400" dirty="0">
                <a:latin typeface="Cambria" pitchFamily="18" charset="0"/>
              </a:rPr>
              <a:t>Tax</a:t>
            </a:r>
            <a:r>
              <a:rPr lang="en-IN" sz="2400" dirty="0" smtClean="0">
                <a:latin typeface="Cambria" pitchFamily="18" charset="0"/>
              </a:rPr>
              <a:t>)</a:t>
            </a:r>
          </a:p>
          <a:p>
            <a:pPr marL="363538" algn="just"/>
            <a:endParaRPr lang="en-IN" sz="2400" dirty="0">
              <a:latin typeface="Cambria" pitchFamily="18" charset="0"/>
            </a:endParaRPr>
          </a:p>
          <a:p>
            <a:pPr marL="363538" algn="just"/>
            <a:r>
              <a:rPr lang="en-US" sz="2400" dirty="0" smtClean="0">
                <a:latin typeface="Cambria" pitchFamily="18" charset="0"/>
              </a:rPr>
              <a:t>However</a:t>
            </a:r>
            <a:r>
              <a:rPr lang="en-US" sz="2400" dirty="0">
                <a:latin typeface="Cambria" pitchFamily="18" charset="0"/>
              </a:rPr>
              <a:t>, Sections 44AD, 44ADA, 44AE, 44BBB and 115VA also begin with </a:t>
            </a:r>
            <a:r>
              <a:rPr lang="en-US" sz="2400" dirty="0" smtClean="0">
                <a:latin typeface="Cambria" pitchFamily="18" charset="0"/>
              </a:rPr>
              <a:t>non-</a:t>
            </a:r>
            <a:r>
              <a:rPr lang="en-US" sz="2400" dirty="0">
                <a:latin typeface="Cambria" pitchFamily="18" charset="0"/>
              </a:rPr>
              <a:t>o</a:t>
            </a:r>
            <a:r>
              <a:rPr lang="en-US" sz="2400" dirty="0" smtClean="0">
                <a:latin typeface="Cambria" pitchFamily="18" charset="0"/>
              </a:rPr>
              <a:t>bstante clauses </a:t>
            </a:r>
            <a:r>
              <a:rPr lang="en-US" sz="2400" dirty="0">
                <a:latin typeface="Cambria" pitchFamily="18" charset="0"/>
              </a:rPr>
              <a:t>as ‘Notwithstanding anything to the contrary contained in </a:t>
            </a:r>
            <a:r>
              <a:rPr lang="en-US" sz="2400" dirty="0" smtClean="0">
                <a:latin typeface="Cambria" pitchFamily="18" charset="0"/>
              </a:rPr>
              <a:t>Sections </a:t>
            </a:r>
            <a:r>
              <a:rPr lang="en-IN" sz="2400" dirty="0" smtClean="0">
                <a:latin typeface="Cambria" pitchFamily="18" charset="0"/>
              </a:rPr>
              <a:t>28 </a:t>
            </a:r>
            <a:r>
              <a:rPr lang="en-IN" sz="2400" dirty="0">
                <a:latin typeface="Cambria" pitchFamily="18" charset="0"/>
              </a:rPr>
              <a:t>to 43C,…….’</a:t>
            </a:r>
          </a:p>
          <a:p>
            <a:pPr marL="363538" algn="just"/>
            <a:endParaRPr lang="en-US" sz="2400" dirty="0" smtClean="0">
              <a:latin typeface="Cambria" pitchFamily="18" charset="0"/>
            </a:endParaRPr>
          </a:p>
          <a:p>
            <a:pPr marL="363538" algn="just"/>
            <a:r>
              <a:rPr lang="en-US" sz="2400" dirty="0" smtClean="0">
                <a:latin typeface="Cambria" pitchFamily="18" charset="0"/>
              </a:rPr>
              <a:t>Therefore</a:t>
            </a:r>
            <a:r>
              <a:rPr lang="en-US" sz="2400" dirty="0">
                <a:latin typeface="Cambria" pitchFamily="18" charset="0"/>
              </a:rPr>
              <a:t>, Section 43B(h) overrides all other provisions of the Act except </a:t>
            </a:r>
            <a:r>
              <a:rPr lang="en-US" sz="2400" dirty="0" smtClean="0">
                <a:latin typeface="Cambria" pitchFamily="18" charset="0"/>
              </a:rPr>
              <a:t>Sections 44AD</a:t>
            </a:r>
            <a:r>
              <a:rPr lang="en-US" sz="2400" dirty="0">
                <a:latin typeface="Cambria" pitchFamily="18" charset="0"/>
              </a:rPr>
              <a:t>, 44AE, 44ADA, 44BBB and 115VA. Therefore, Section 43B(h) will not apply </a:t>
            </a:r>
            <a:r>
              <a:rPr lang="en-US" sz="2400" dirty="0" smtClean="0">
                <a:latin typeface="Cambria" pitchFamily="18" charset="0"/>
              </a:rPr>
              <a:t>to eligible </a:t>
            </a:r>
            <a:r>
              <a:rPr lang="en-US" sz="2400" dirty="0">
                <a:latin typeface="Cambria" pitchFamily="18" charset="0"/>
              </a:rPr>
              <a:t>assessee-buyers who opt for presumptive taxation under Sections </a:t>
            </a:r>
            <a:r>
              <a:rPr lang="en-US" sz="2400" dirty="0" smtClean="0">
                <a:latin typeface="Cambria" pitchFamily="18" charset="0"/>
              </a:rPr>
              <a:t>44AD, </a:t>
            </a:r>
            <a:r>
              <a:rPr lang="en-IN" sz="2400" dirty="0" smtClean="0">
                <a:latin typeface="Cambria" pitchFamily="18" charset="0"/>
              </a:rPr>
              <a:t>44AE</a:t>
            </a:r>
            <a:r>
              <a:rPr lang="en-IN" sz="2400" dirty="0">
                <a:latin typeface="Cambria" pitchFamily="18" charset="0"/>
              </a:rPr>
              <a:t>, 44ADA, 44BBB or 115VA.</a:t>
            </a:r>
            <a:endParaRPr lang="en-US" sz="2400" dirty="0">
              <a:latin typeface="Cambria" pitchFamily="18" charset="0"/>
            </a:endParaRPr>
          </a:p>
        </p:txBody>
      </p:sp>
    </p:spTree>
    <p:extLst>
      <p:ext uri="{BB962C8B-B14F-4D97-AF65-F5344CB8AC3E}">
        <p14:creationId xmlns:p14="http://schemas.microsoft.com/office/powerpoint/2010/main" val="3075872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a:t>
            </a:r>
            <a:endParaRPr lang="en-IN" sz="2800" dirty="0">
              <a:latin typeface="Cambria" pitchFamily="18" charset="0"/>
            </a:endParaRPr>
          </a:p>
        </p:txBody>
      </p:sp>
      <p:sp>
        <p:nvSpPr>
          <p:cNvPr id="4" name="Rectangle 3"/>
          <p:cNvSpPr/>
          <p:nvPr/>
        </p:nvSpPr>
        <p:spPr>
          <a:xfrm>
            <a:off x="130629" y="731164"/>
            <a:ext cx="11219542" cy="4524315"/>
          </a:xfrm>
          <a:prstGeom prst="rect">
            <a:avLst/>
          </a:prstGeom>
        </p:spPr>
        <p:txBody>
          <a:bodyPr wrap="square">
            <a:spAutoFit/>
          </a:bodyPr>
          <a:lstStyle/>
          <a:p>
            <a:pPr marL="536575" indent="-536575" algn="just"/>
            <a:r>
              <a:rPr lang="en-US" sz="2400" b="1" dirty="0">
                <a:latin typeface="Cambria" pitchFamily="18" charset="0"/>
              </a:rPr>
              <a:t>Q </a:t>
            </a:r>
            <a:r>
              <a:rPr lang="en-US" sz="2400" b="1" dirty="0" smtClean="0">
                <a:latin typeface="Cambria" pitchFamily="18" charset="0"/>
              </a:rPr>
              <a:t>– </a:t>
            </a:r>
            <a:r>
              <a:rPr lang="en-US" sz="2400" b="1" dirty="0">
                <a:latin typeface="Cambria" pitchFamily="18" charset="0"/>
              </a:rPr>
              <a:t>What if the </a:t>
            </a:r>
            <a:r>
              <a:rPr lang="en-US" sz="2400" b="1" dirty="0" err="1">
                <a:latin typeface="Cambria" pitchFamily="18" charset="0"/>
              </a:rPr>
              <a:t>cheque</a:t>
            </a:r>
            <a:r>
              <a:rPr lang="en-US" sz="2400" b="1" dirty="0">
                <a:latin typeface="Cambria" pitchFamily="18" charset="0"/>
              </a:rPr>
              <a:t> is handed over to the MSEs on </a:t>
            </a:r>
            <a:r>
              <a:rPr lang="en-US" sz="2400" b="1" dirty="0" smtClean="0">
                <a:latin typeface="Cambria" pitchFamily="18" charset="0"/>
              </a:rPr>
              <a:t>or before </a:t>
            </a:r>
            <a:r>
              <a:rPr lang="en-US" sz="2400" b="1" dirty="0">
                <a:latin typeface="Cambria" pitchFamily="18" charset="0"/>
              </a:rPr>
              <a:t>the due date, but it is </a:t>
            </a:r>
            <a:r>
              <a:rPr lang="en-US" sz="2400" b="1" dirty="0" err="1">
                <a:latin typeface="Cambria" pitchFamily="18" charset="0"/>
              </a:rPr>
              <a:t>encashed</a:t>
            </a:r>
            <a:r>
              <a:rPr lang="en-US" sz="2400" b="1" dirty="0">
                <a:latin typeface="Cambria" pitchFamily="18" charset="0"/>
              </a:rPr>
              <a:t> by them after </a:t>
            </a:r>
            <a:r>
              <a:rPr lang="en-US" sz="2400" b="1" dirty="0" smtClean="0">
                <a:latin typeface="Cambria" pitchFamily="18" charset="0"/>
              </a:rPr>
              <a:t>the </a:t>
            </a:r>
            <a:r>
              <a:rPr lang="en-IN" sz="2400" b="1" dirty="0" smtClean="0">
                <a:latin typeface="Cambria" pitchFamily="18" charset="0"/>
              </a:rPr>
              <a:t>due </a:t>
            </a:r>
            <a:r>
              <a:rPr lang="en-IN" sz="2400" b="1" dirty="0">
                <a:latin typeface="Cambria" pitchFamily="18" charset="0"/>
              </a:rPr>
              <a:t>date?</a:t>
            </a:r>
            <a:endParaRPr lang="en-US" sz="2400" b="1" dirty="0">
              <a:latin typeface="Cambria" pitchFamily="18" charset="0"/>
            </a:endParaRPr>
          </a:p>
          <a:p>
            <a:pPr marL="406400" indent="-406400" algn="just"/>
            <a:endParaRPr lang="en-US" sz="2400" dirty="0" smtClean="0">
              <a:latin typeface="Cambria" pitchFamily="18" charset="0"/>
            </a:endParaRPr>
          </a:p>
          <a:p>
            <a:pPr marL="449263" indent="-449263" algn="just"/>
            <a:r>
              <a:rPr lang="en-US" sz="2400" b="1" dirty="0">
                <a:latin typeface="Cambria" pitchFamily="18" charset="0"/>
              </a:rPr>
              <a:t>A </a:t>
            </a:r>
            <a:r>
              <a:rPr lang="en-US" sz="2400" b="1" dirty="0" smtClean="0">
                <a:latin typeface="Cambria" pitchFamily="18" charset="0"/>
              </a:rPr>
              <a:t>– </a:t>
            </a:r>
            <a:r>
              <a:rPr lang="en-US" sz="2400" dirty="0">
                <a:latin typeface="Cambria" pitchFamily="18" charset="0"/>
              </a:rPr>
              <a:t>As per accepted commercial usages, payment is regarded as made on the </a:t>
            </a:r>
            <a:r>
              <a:rPr lang="en-US" sz="2400" dirty="0" smtClean="0">
                <a:latin typeface="Cambria" pitchFamily="18" charset="0"/>
              </a:rPr>
              <a:t>date the </a:t>
            </a:r>
            <a:r>
              <a:rPr lang="en-US" sz="2400" dirty="0" err="1">
                <a:latin typeface="Cambria" pitchFamily="18" charset="0"/>
              </a:rPr>
              <a:t>cheque</a:t>
            </a:r>
            <a:r>
              <a:rPr lang="en-US" sz="2400" dirty="0">
                <a:latin typeface="Cambria" pitchFamily="18" charset="0"/>
              </a:rPr>
              <a:t> is handed over to the payee, provided the </a:t>
            </a:r>
            <a:r>
              <a:rPr lang="en-US" sz="2400" dirty="0" err="1">
                <a:latin typeface="Cambria" pitchFamily="18" charset="0"/>
              </a:rPr>
              <a:t>cheque</a:t>
            </a:r>
            <a:r>
              <a:rPr lang="en-US" sz="2400" dirty="0">
                <a:latin typeface="Cambria" pitchFamily="18" charset="0"/>
              </a:rPr>
              <a:t> does not </a:t>
            </a:r>
            <a:r>
              <a:rPr lang="en-US" sz="2400" dirty="0" smtClean="0">
                <a:latin typeface="Cambria" pitchFamily="18" charset="0"/>
              </a:rPr>
              <a:t>bounce subsequently</a:t>
            </a:r>
            <a:r>
              <a:rPr lang="en-US" sz="2400" dirty="0">
                <a:latin typeface="Cambria" pitchFamily="18" charset="0"/>
              </a:rPr>
              <a:t>. </a:t>
            </a:r>
            <a:endParaRPr lang="en-US" sz="2400" dirty="0" smtClean="0">
              <a:latin typeface="Cambria" pitchFamily="18" charset="0"/>
            </a:endParaRPr>
          </a:p>
          <a:p>
            <a:pPr marL="449263" indent="-449263" algn="just"/>
            <a:r>
              <a:rPr lang="en-US" sz="2400" dirty="0">
                <a:latin typeface="Cambria" pitchFamily="18" charset="0"/>
              </a:rPr>
              <a:t>	</a:t>
            </a:r>
            <a:endParaRPr lang="en-US" sz="2400" dirty="0" smtClean="0">
              <a:latin typeface="Cambria" pitchFamily="18" charset="0"/>
            </a:endParaRPr>
          </a:p>
          <a:p>
            <a:pPr marL="449263" indent="-449263" algn="just"/>
            <a:r>
              <a:rPr lang="en-US" sz="2400" b="1" dirty="0">
                <a:latin typeface="Cambria" pitchFamily="18" charset="0"/>
              </a:rPr>
              <a:t>	</a:t>
            </a:r>
            <a:r>
              <a:rPr lang="en-US" sz="2400" b="1" u="sng" dirty="0" smtClean="0">
                <a:latin typeface="Cambria" pitchFamily="18" charset="0"/>
              </a:rPr>
              <a:t>Therefore</a:t>
            </a:r>
            <a:r>
              <a:rPr lang="en-US" sz="2400" b="1" u="sng" dirty="0">
                <a:latin typeface="Cambria" pitchFamily="18" charset="0"/>
              </a:rPr>
              <a:t>, in such cases, payment will have to be treated as </a:t>
            </a:r>
            <a:r>
              <a:rPr lang="en-US" sz="2400" b="1" u="sng" dirty="0" smtClean="0">
                <a:latin typeface="Cambria" pitchFamily="18" charset="0"/>
              </a:rPr>
              <a:t>made </a:t>
            </a:r>
            <a:r>
              <a:rPr lang="en-IN" sz="2400" b="1" u="sng" dirty="0" smtClean="0">
                <a:latin typeface="Cambria" pitchFamily="18" charset="0"/>
              </a:rPr>
              <a:t>within </a:t>
            </a:r>
            <a:r>
              <a:rPr lang="en-IN" sz="2400" b="1" u="sng" dirty="0">
                <a:latin typeface="Cambria" pitchFamily="18" charset="0"/>
              </a:rPr>
              <a:t>the due date.</a:t>
            </a:r>
            <a:endParaRPr lang="en-US" sz="2400" b="1" u="sng" dirty="0">
              <a:latin typeface="Cambria" pitchFamily="18" charset="0"/>
            </a:endParaRPr>
          </a:p>
          <a:p>
            <a:pPr marL="508000" indent="-508000" algn="just"/>
            <a:endParaRPr lang="en-US" sz="2400" b="1" dirty="0">
              <a:latin typeface="Cambria" pitchFamily="18" charset="0"/>
            </a:endParaRPr>
          </a:p>
          <a:p>
            <a:pPr marL="508000" indent="-508000" algn="just"/>
            <a:endParaRPr lang="en-US" sz="2400" b="1" dirty="0" smtClean="0">
              <a:latin typeface="Cambria" pitchFamily="18" charset="0"/>
            </a:endParaRPr>
          </a:p>
          <a:p>
            <a:pPr marL="508000" indent="-508000" algn="just"/>
            <a:endParaRPr lang="en-US" sz="2400" b="1" dirty="0">
              <a:latin typeface="Cambria" pitchFamily="18" charset="0"/>
            </a:endParaRPr>
          </a:p>
        </p:txBody>
      </p:sp>
    </p:spTree>
    <p:extLst>
      <p:ext uri="{BB962C8B-B14F-4D97-AF65-F5344CB8AC3E}">
        <p14:creationId xmlns:p14="http://schemas.microsoft.com/office/powerpoint/2010/main" val="1858855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FAQs</a:t>
            </a:r>
            <a:endParaRPr lang="en-IN" sz="2800" dirty="0">
              <a:latin typeface="Cambria" pitchFamily="18" charset="0"/>
            </a:endParaRPr>
          </a:p>
        </p:txBody>
      </p:sp>
      <p:sp>
        <p:nvSpPr>
          <p:cNvPr id="5" name="Rectangle 4"/>
          <p:cNvSpPr/>
          <p:nvPr/>
        </p:nvSpPr>
        <p:spPr>
          <a:xfrm>
            <a:off x="304800" y="1173850"/>
            <a:ext cx="11132457" cy="4524315"/>
          </a:xfrm>
          <a:prstGeom prst="rect">
            <a:avLst/>
          </a:prstGeom>
        </p:spPr>
        <p:txBody>
          <a:bodyPr wrap="square">
            <a:spAutoFit/>
          </a:bodyPr>
          <a:lstStyle/>
          <a:p>
            <a:pPr marL="508000" indent="-508000" algn="just"/>
            <a:r>
              <a:rPr lang="en-US" sz="2400" b="1" dirty="0">
                <a:latin typeface="Cambria" pitchFamily="18" charset="0"/>
              </a:rPr>
              <a:t>Q </a:t>
            </a:r>
            <a:r>
              <a:rPr lang="en-US" sz="2400" b="1" dirty="0" smtClean="0">
                <a:latin typeface="Cambria" pitchFamily="18" charset="0"/>
              </a:rPr>
              <a:t>- </a:t>
            </a:r>
            <a:r>
              <a:rPr lang="en-US" sz="2400" b="1" dirty="0">
                <a:latin typeface="Cambria" pitchFamily="18" charset="0"/>
              </a:rPr>
              <a:t>Will Section 43B(h) apply to fees payable to a CA firm?</a:t>
            </a:r>
          </a:p>
          <a:p>
            <a:pPr marL="406400" indent="-406400" algn="just"/>
            <a:endParaRPr lang="en-US" sz="2400" dirty="0" smtClean="0">
              <a:latin typeface="Cambria" pitchFamily="18" charset="0"/>
            </a:endParaRPr>
          </a:p>
          <a:p>
            <a:pPr marL="363538" indent="-363538" algn="just"/>
            <a:r>
              <a:rPr lang="en-US" sz="2400" b="1" dirty="0">
                <a:latin typeface="Cambria" pitchFamily="18" charset="0"/>
              </a:rPr>
              <a:t>A </a:t>
            </a:r>
            <a:r>
              <a:rPr lang="en-US" sz="2400" b="1" dirty="0" smtClean="0">
                <a:latin typeface="Cambria" pitchFamily="18" charset="0"/>
              </a:rPr>
              <a:t>- </a:t>
            </a:r>
            <a:r>
              <a:rPr lang="en-US" sz="2400" dirty="0">
                <a:latin typeface="Cambria" pitchFamily="18" charset="0"/>
              </a:rPr>
              <a:t>Nothing in the MSMED Act or Chartered Accountants Act, 1949 </a:t>
            </a:r>
            <a:r>
              <a:rPr lang="en-US" sz="2400" dirty="0" smtClean="0">
                <a:latin typeface="Cambria" pitchFamily="18" charset="0"/>
              </a:rPr>
              <a:t>disqualifies a </a:t>
            </a:r>
            <a:r>
              <a:rPr lang="en-US" sz="2400" dirty="0">
                <a:latin typeface="Cambria" pitchFamily="18" charset="0"/>
              </a:rPr>
              <a:t>CA firm from filing Udyam Registration as a micro or small enterprise. </a:t>
            </a:r>
            <a:endParaRPr lang="en-US" sz="2400" dirty="0" smtClean="0">
              <a:latin typeface="Cambria" pitchFamily="18" charset="0"/>
            </a:endParaRPr>
          </a:p>
          <a:p>
            <a:pPr marL="363538" indent="-363538" algn="just"/>
            <a:r>
              <a:rPr lang="en-US" sz="2400" dirty="0">
                <a:latin typeface="Cambria" pitchFamily="18" charset="0"/>
              </a:rPr>
              <a:t>	</a:t>
            </a:r>
            <a:endParaRPr lang="en-US" sz="2400" dirty="0" smtClean="0">
              <a:latin typeface="Cambria" pitchFamily="18" charset="0"/>
            </a:endParaRPr>
          </a:p>
          <a:p>
            <a:pPr marL="363538" indent="-363538" algn="just"/>
            <a:r>
              <a:rPr lang="en-US" sz="2400" dirty="0">
                <a:latin typeface="Cambria" pitchFamily="18" charset="0"/>
              </a:rPr>
              <a:t>	</a:t>
            </a:r>
            <a:r>
              <a:rPr lang="en-US" sz="2400" dirty="0" smtClean="0">
                <a:latin typeface="Cambria" pitchFamily="18" charset="0"/>
              </a:rPr>
              <a:t>The MSMED </a:t>
            </a:r>
            <a:r>
              <a:rPr lang="en-US" sz="2400" dirty="0">
                <a:latin typeface="Cambria" pitchFamily="18" charset="0"/>
              </a:rPr>
              <a:t>Act does not exclude professional services from the ambit of </a:t>
            </a:r>
            <a:r>
              <a:rPr lang="en-US" sz="2400" dirty="0" smtClean="0">
                <a:latin typeface="Cambria" pitchFamily="18" charset="0"/>
              </a:rPr>
              <a:t>the expression </a:t>
            </a:r>
            <a:r>
              <a:rPr lang="en-US" sz="2400" dirty="0">
                <a:latin typeface="Cambria" pitchFamily="18" charset="0"/>
              </a:rPr>
              <a:t>“service”. </a:t>
            </a:r>
            <a:endParaRPr lang="en-US" sz="2400" dirty="0" smtClean="0">
              <a:latin typeface="Cambria" pitchFamily="18" charset="0"/>
            </a:endParaRPr>
          </a:p>
          <a:p>
            <a:pPr marL="363538" indent="-363538" algn="just"/>
            <a:endParaRPr lang="en-US" sz="2400" dirty="0">
              <a:latin typeface="Cambria" pitchFamily="18" charset="0"/>
            </a:endParaRPr>
          </a:p>
          <a:p>
            <a:pPr marL="363538" indent="-363538" algn="just"/>
            <a:r>
              <a:rPr lang="en-US" sz="2400" dirty="0" smtClean="0">
                <a:latin typeface="Cambria" pitchFamily="18" charset="0"/>
              </a:rPr>
              <a:t>	</a:t>
            </a:r>
            <a:r>
              <a:rPr lang="en-US" sz="2400" b="1" u="sng" dirty="0" smtClean="0">
                <a:latin typeface="Cambria" pitchFamily="18" charset="0"/>
              </a:rPr>
              <a:t>Therefore</a:t>
            </a:r>
            <a:r>
              <a:rPr lang="en-US" sz="2400" b="1" u="sng" dirty="0">
                <a:latin typeface="Cambria" pitchFamily="18" charset="0"/>
              </a:rPr>
              <a:t>, a CA firm may be registered as a micro </a:t>
            </a:r>
            <a:r>
              <a:rPr lang="en-US" sz="2400" b="1" u="sng" dirty="0" smtClean="0">
                <a:latin typeface="Cambria" pitchFamily="18" charset="0"/>
              </a:rPr>
              <a:t>or small </a:t>
            </a:r>
            <a:r>
              <a:rPr lang="en-US" sz="2400" b="1" u="sng" dirty="0">
                <a:latin typeface="Cambria" pitchFamily="18" charset="0"/>
              </a:rPr>
              <a:t>enterprise in terms of specified turnover and investment by </a:t>
            </a:r>
            <a:r>
              <a:rPr lang="en-US" sz="2400" b="1" u="sng" dirty="0" smtClean="0">
                <a:latin typeface="Cambria" pitchFamily="18" charset="0"/>
              </a:rPr>
              <a:t>applying </a:t>
            </a:r>
            <a:r>
              <a:rPr lang="en-IN" sz="2400" b="1" u="sng" dirty="0" smtClean="0">
                <a:latin typeface="Cambria" pitchFamily="18" charset="0"/>
              </a:rPr>
              <a:t>for </a:t>
            </a:r>
            <a:r>
              <a:rPr lang="en-IN" sz="2400" b="1" u="sng" dirty="0">
                <a:latin typeface="Cambria" pitchFamily="18" charset="0"/>
              </a:rPr>
              <a:t>a </a:t>
            </a:r>
            <a:r>
              <a:rPr lang="en-IN" sz="2400" b="1" u="sng" dirty="0" err="1">
                <a:latin typeface="Cambria" pitchFamily="18" charset="0"/>
              </a:rPr>
              <a:t>Udyam</a:t>
            </a:r>
            <a:r>
              <a:rPr lang="en-IN" sz="2400" b="1" u="sng" dirty="0">
                <a:latin typeface="Cambria" pitchFamily="18" charset="0"/>
              </a:rPr>
              <a:t> Registration</a:t>
            </a:r>
            <a:r>
              <a:rPr lang="en-IN" sz="2400" b="1" u="sng" dirty="0" smtClean="0">
                <a:latin typeface="Cambria" pitchFamily="18" charset="0"/>
              </a:rPr>
              <a:t>.</a:t>
            </a:r>
            <a:endParaRPr lang="en-US" sz="2400" b="1" u="sng" dirty="0" smtClean="0">
              <a:latin typeface="Cambria" pitchFamily="18" charset="0"/>
            </a:endParaRPr>
          </a:p>
          <a:p>
            <a:pPr marL="508000" indent="-508000" algn="just"/>
            <a:endParaRPr lang="en-US" sz="2400" dirty="0">
              <a:latin typeface="Cambria" pitchFamily="18" charset="0"/>
            </a:endParaRPr>
          </a:p>
        </p:txBody>
      </p:sp>
    </p:spTree>
    <p:extLst>
      <p:ext uri="{BB962C8B-B14F-4D97-AF65-F5344CB8AC3E}">
        <p14:creationId xmlns:p14="http://schemas.microsoft.com/office/powerpoint/2010/main" val="450216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15"/>
            <a:ext cx="9836268" cy="595086"/>
          </a:xfrm>
        </p:spPr>
        <p:txBody>
          <a:bodyPr/>
          <a:lstStyle/>
          <a:p>
            <a:r>
              <a:rPr lang="en-US" sz="2800" dirty="0" smtClean="0">
                <a:latin typeface="Cambria" pitchFamily="18" charset="0"/>
              </a:rPr>
              <a:t>Conclusion</a:t>
            </a:r>
            <a:endParaRPr lang="en-IN" sz="2800" dirty="0">
              <a:latin typeface="Cambria" pitchFamily="18" charset="0"/>
            </a:endParaRPr>
          </a:p>
        </p:txBody>
      </p:sp>
      <p:sp>
        <p:nvSpPr>
          <p:cNvPr id="4" name="TextBox 3"/>
          <p:cNvSpPr txBox="1"/>
          <p:nvPr/>
        </p:nvSpPr>
        <p:spPr>
          <a:xfrm>
            <a:off x="814388" y="1596799"/>
            <a:ext cx="10492241" cy="2677656"/>
          </a:xfrm>
          <a:prstGeom prst="rect">
            <a:avLst/>
          </a:prstGeom>
          <a:noFill/>
        </p:spPr>
        <p:txBody>
          <a:bodyPr wrap="square" rtlCol="0">
            <a:spAutoFit/>
          </a:bodyPr>
          <a:lstStyle/>
          <a:p>
            <a:pPr marL="285750" indent="-285750" algn="just">
              <a:buFont typeface="Arial" panose="020B0604020202020204" pitchFamily="34" charset="0"/>
              <a:buChar char="•"/>
            </a:pPr>
            <a:r>
              <a:rPr lang="en-US" sz="2400" b="1" dirty="0" smtClean="0">
                <a:latin typeface="Tw Cen MT" panose="020B0602020104020603" pitchFamily="34" charset="0"/>
              </a:rPr>
              <a:t> </a:t>
            </a:r>
            <a:r>
              <a:rPr lang="en-US" sz="2400" b="1" dirty="0">
                <a:latin typeface="Cambria" pitchFamily="18" charset="0"/>
              </a:rPr>
              <a:t>Taxpayers will have to exercise due care in respect of the payments due for Micro and Small Enterprises.</a:t>
            </a:r>
          </a:p>
          <a:p>
            <a:pPr marL="285750" indent="-285750" algn="just">
              <a:buFont typeface="Arial" panose="020B0604020202020204" pitchFamily="34" charset="0"/>
              <a:buChar char="•"/>
            </a:pPr>
            <a:endParaRPr lang="en-US" sz="2400" b="1" dirty="0">
              <a:latin typeface="Cambria" pitchFamily="18" charset="0"/>
            </a:endParaRPr>
          </a:p>
          <a:p>
            <a:pPr marL="285750" indent="-285750" algn="just">
              <a:buFont typeface="Arial" panose="020B0604020202020204" pitchFamily="34" charset="0"/>
              <a:buChar char="•"/>
            </a:pPr>
            <a:r>
              <a:rPr lang="en-US" sz="2400" b="1" dirty="0">
                <a:latin typeface="Cambria" pitchFamily="18" charset="0"/>
              </a:rPr>
              <a:t>The amendment is surely going to increase compliance burden as taxpayers will have to evolve standard procedures to track due date, actual date of payment, date of delivery of goods/rendering of services so as to comply with such new provisions.</a:t>
            </a:r>
            <a:endParaRPr lang="en-IN" sz="2400" b="1" dirty="0">
              <a:latin typeface="Cambria" pitchFamily="18" charset="0"/>
            </a:endParaRPr>
          </a:p>
        </p:txBody>
      </p:sp>
    </p:spTree>
    <p:extLst>
      <p:ext uri="{BB962C8B-B14F-4D97-AF65-F5344CB8AC3E}">
        <p14:creationId xmlns:p14="http://schemas.microsoft.com/office/powerpoint/2010/main" val="2780503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 y="838201"/>
            <a:ext cx="11823699" cy="3785652"/>
          </a:xfrm>
          <a:prstGeom prst="rect">
            <a:avLst/>
          </a:prstGeom>
        </p:spPr>
        <p:txBody>
          <a:bodyPr wrap="square">
            <a:spAutoFit/>
          </a:bodyPr>
          <a:lstStyle/>
          <a:p>
            <a:pPr marL="140649"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smtClean="0">
              <a:ln>
                <a:noFill/>
              </a:ln>
              <a:solidFill>
                <a:srgbClr val="000000"/>
              </a:solidFill>
              <a:effectLst/>
              <a:uLnTx/>
              <a:uFillTx/>
              <a:latin typeface="Cambria" pitchFamily="18" charset="0"/>
              <a:cs typeface="Arial"/>
              <a:sym typeface="Arial"/>
            </a:endParaRPr>
          </a:p>
          <a:p>
            <a:pPr marL="140649"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a:ln>
                <a:noFill/>
              </a:ln>
              <a:solidFill>
                <a:srgbClr val="000000"/>
              </a:solidFill>
              <a:effectLst/>
              <a:uLnTx/>
              <a:uFillTx/>
              <a:latin typeface="Cambria" pitchFamily="18" charset="0"/>
              <a:cs typeface="Arial"/>
              <a:sym typeface="Arial"/>
            </a:endParaRPr>
          </a:p>
          <a:p>
            <a:pPr marL="140649"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sng" strike="noStrike" kern="0" cap="none" spc="0" normalizeH="0" baseline="0" noProof="0" dirty="0" smtClean="0">
                <a:ln>
                  <a:noFill/>
                </a:ln>
                <a:solidFill>
                  <a:srgbClr val="000000"/>
                </a:solidFill>
                <a:effectLst/>
                <a:uLnTx/>
                <a:uFillTx/>
                <a:latin typeface="Cambria" pitchFamily="18" charset="0"/>
                <a:cs typeface="Arial"/>
                <a:sym typeface="Arial"/>
              </a:rPr>
              <a:t>Questions</a:t>
            </a:r>
          </a:p>
          <a:p>
            <a:pPr marL="140649"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a:ln>
                <a:noFill/>
              </a:ln>
              <a:solidFill>
                <a:srgbClr val="000000"/>
              </a:solidFill>
              <a:effectLst/>
              <a:uLnTx/>
              <a:uFillTx/>
              <a:latin typeface="Cambria" pitchFamily="18" charset="0"/>
              <a:cs typeface="Arial"/>
              <a:sym typeface="Arial"/>
            </a:endParaRPr>
          </a:p>
          <a:p>
            <a:pPr marL="140649"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smtClean="0">
                <a:ln>
                  <a:noFill/>
                </a:ln>
                <a:solidFill>
                  <a:srgbClr val="000000"/>
                </a:solidFill>
                <a:effectLst/>
                <a:uLnTx/>
                <a:uFillTx/>
                <a:latin typeface="Cambria" pitchFamily="18" charset="0"/>
                <a:cs typeface="Arial"/>
                <a:sym typeface="Arial"/>
              </a:rPr>
              <a:t>THANK </a:t>
            </a:r>
            <a:r>
              <a:rPr kumimoji="0" lang="en-US" sz="4000" b="1" i="0" u="none" strike="noStrike" kern="0" cap="none" spc="0" normalizeH="0" baseline="0" noProof="0" dirty="0">
                <a:ln>
                  <a:noFill/>
                </a:ln>
                <a:solidFill>
                  <a:srgbClr val="000000"/>
                </a:solidFill>
                <a:effectLst/>
                <a:uLnTx/>
                <a:uFillTx/>
                <a:latin typeface="Cambria" pitchFamily="18" charset="0"/>
                <a:cs typeface="Arial"/>
                <a:sym typeface="Arial"/>
              </a:rPr>
              <a:t>YOU</a:t>
            </a:r>
          </a:p>
          <a:p>
            <a:pPr marL="140649"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smtClean="0">
                <a:ln>
                  <a:noFill/>
                </a:ln>
                <a:solidFill>
                  <a:srgbClr val="000000"/>
                </a:solidFill>
                <a:effectLst/>
                <a:uLnTx/>
                <a:uFillTx/>
                <a:latin typeface="Cambria" pitchFamily="18" charset="0"/>
                <a:cs typeface="Arial"/>
                <a:sym typeface="Arial"/>
              </a:rPr>
              <a:t>CA </a:t>
            </a:r>
            <a:r>
              <a:rPr kumimoji="0" lang="en-US" sz="4000" b="1" i="0" u="none" strike="noStrike" kern="0" cap="none" spc="0" normalizeH="0" baseline="0" noProof="0" dirty="0">
                <a:ln>
                  <a:noFill/>
                </a:ln>
                <a:solidFill>
                  <a:srgbClr val="000000"/>
                </a:solidFill>
                <a:effectLst/>
                <a:uLnTx/>
                <a:uFillTx/>
                <a:latin typeface="Cambria" pitchFamily="18" charset="0"/>
                <a:cs typeface="Arial"/>
                <a:sym typeface="Arial"/>
              </a:rPr>
              <a:t>PIYUSH .S. CHHAJED</a:t>
            </a:r>
          </a:p>
        </p:txBody>
      </p:sp>
    </p:spTree>
    <p:extLst>
      <p:ext uri="{BB962C8B-B14F-4D97-AF65-F5344CB8AC3E}">
        <p14:creationId xmlns:p14="http://schemas.microsoft.com/office/powerpoint/2010/main" val="2553133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150371"/>
            <a:ext cx="9836268" cy="289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LETS GET </a:t>
            </a:r>
            <a:r>
              <a:rPr kumimoji="0" lang="en-US" sz="2400" b="1" i="0" u="none" strike="noStrike" kern="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CONNECTED</a:t>
            </a:r>
            <a:endParaRPr kumimoji="0" lang="en-IN" sz="2400" b="1" i="0" u="none" strike="noStrike" kern="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662" t="35695" r="12698" b="34722"/>
          <a:stretch/>
        </p:blipFill>
        <p:spPr>
          <a:xfrm>
            <a:off x="2295525" y="844548"/>
            <a:ext cx="7832861" cy="5753102"/>
          </a:xfrm>
          <a:prstGeom prst="rect">
            <a:avLst/>
          </a:prstGeom>
        </p:spPr>
      </p:pic>
    </p:spTree>
    <p:extLst>
      <p:ext uri="{BB962C8B-B14F-4D97-AF65-F5344CB8AC3E}">
        <p14:creationId xmlns:p14="http://schemas.microsoft.com/office/powerpoint/2010/main" val="4091529419"/>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panose="02040503050406030204" pitchFamily="18" charset="0"/>
              </a:rPr>
              <a:t>Section 270A of Income Tax Act</a:t>
            </a:r>
            <a:endParaRPr lang="en-US" dirty="0"/>
          </a:p>
        </p:txBody>
      </p:sp>
      <p:sp>
        <p:nvSpPr>
          <p:cNvPr id="3" name="Rounded Rectangle 2"/>
          <p:cNvSpPr/>
          <p:nvPr/>
        </p:nvSpPr>
        <p:spPr>
          <a:xfrm>
            <a:off x="191069" y="872448"/>
            <a:ext cx="11778018" cy="4596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bg1"/>
              </a:buClr>
              <a:buFont typeface="Arial" panose="020B0604020202020204" pitchFamily="34" charset="0"/>
              <a:buChar char="•"/>
            </a:pPr>
            <a:endParaRPr lang="en-IN" sz="1800" b="1" dirty="0">
              <a:solidFill>
                <a:srgbClr val="100A0D"/>
              </a:solidFill>
              <a:latin typeface="Calibri" panose="020F0502020204030204" pitchFamily="34" charset="0"/>
              <a:ea typeface="Cambria" panose="02040503050406030204" pitchFamily="18" charset="0"/>
            </a:endParaRPr>
          </a:p>
        </p:txBody>
      </p:sp>
      <p:sp>
        <p:nvSpPr>
          <p:cNvPr id="9" name="TextBox 8"/>
          <p:cNvSpPr txBox="1"/>
          <p:nvPr/>
        </p:nvSpPr>
        <p:spPr>
          <a:xfrm>
            <a:off x="259308" y="840641"/>
            <a:ext cx="11641540" cy="523220"/>
          </a:xfrm>
          <a:prstGeom prst="rect">
            <a:avLst/>
          </a:prstGeom>
          <a:noFill/>
        </p:spPr>
        <p:txBody>
          <a:bodyPr wrap="square" rtlCol="0">
            <a:spAutoFit/>
          </a:bodyPr>
          <a:lstStyle/>
          <a:p>
            <a:pPr algn="ctr"/>
            <a:r>
              <a:rPr lang="en-US" sz="2800" b="1" dirty="0" smtClean="0">
                <a:solidFill>
                  <a:schemeClr val="accent5"/>
                </a:solidFill>
                <a:latin typeface="Calibri" panose="020F0502020204030204" pitchFamily="34" charset="0"/>
                <a:cs typeface="Calibri" panose="020F0502020204030204" pitchFamily="34" charset="0"/>
              </a:rPr>
              <a:t>Misreporting under section </a:t>
            </a:r>
            <a:r>
              <a:rPr lang="en-US" sz="2800" b="1" dirty="0">
                <a:solidFill>
                  <a:schemeClr val="accent5"/>
                </a:solidFill>
                <a:latin typeface="Calibri" panose="020F0502020204030204" pitchFamily="34" charset="0"/>
                <a:cs typeface="Calibri" panose="020F0502020204030204" pitchFamily="34" charset="0"/>
              </a:rPr>
              <a:t>270A(8)</a:t>
            </a:r>
            <a:r>
              <a:rPr lang="en-US" sz="2800" b="1" dirty="0" smtClean="0">
                <a:solidFill>
                  <a:schemeClr val="accent5"/>
                </a:solidFill>
                <a:latin typeface="Calibri" panose="020F0502020204030204" pitchFamily="34" charset="0"/>
                <a:cs typeface="Calibri" panose="020F0502020204030204" pitchFamily="34" charset="0"/>
              </a:rPr>
              <a:t> </a:t>
            </a:r>
            <a:endParaRPr lang="en-IN" sz="2800" b="1" dirty="0">
              <a:solidFill>
                <a:schemeClr val="accent5"/>
              </a:solidFill>
              <a:latin typeface="Calibri" panose="020F0502020204030204" pitchFamily="34" charset="0"/>
              <a:cs typeface="Calibri" panose="020F0502020204030204" pitchFamily="34" charset="0"/>
            </a:endParaRPr>
          </a:p>
        </p:txBody>
      </p:sp>
      <p:graphicFrame>
        <p:nvGraphicFramePr>
          <p:cNvPr id="12" name="Diagram 11"/>
          <p:cNvGraphicFramePr/>
          <p:nvPr>
            <p:extLst>
              <p:ext uri="{D42A27DB-BD31-4B8C-83A1-F6EECF244321}">
                <p14:modId xmlns:p14="http://schemas.microsoft.com/office/powerpoint/2010/main" val="413129593"/>
              </p:ext>
            </p:extLst>
          </p:nvPr>
        </p:nvGraphicFramePr>
        <p:xfrm>
          <a:off x="477672" y="1332054"/>
          <a:ext cx="11423176" cy="5259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09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panose="02040503050406030204" pitchFamily="18" charset="0"/>
              </a:rPr>
              <a:t>Section 270A of Income Tax Act</a:t>
            </a:r>
            <a:endParaRPr lang="en-US" dirty="0"/>
          </a:p>
        </p:txBody>
      </p:sp>
      <p:grpSp>
        <p:nvGrpSpPr>
          <p:cNvPr id="11" name="Group 10"/>
          <p:cNvGrpSpPr/>
          <p:nvPr/>
        </p:nvGrpSpPr>
        <p:grpSpPr>
          <a:xfrm>
            <a:off x="4296070" y="971347"/>
            <a:ext cx="2467746" cy="909364"/>
            <a:chOff x="0" y="167026"/>
            <a:chExt cx="2467746" cy="909364"/>
          </a:xfrm>
        </p:grpSpPr>
        <p:sp>
          <p:nvSpPr>
            <p:cNvPr id="12" name="Rectangle 11"/>
            <p:cNvSpPr/>
            <p:nvPr/>
          </p:nvSpPr>
          <p:spPr>
            <a:xfrm>
              <a:off x="0" y="167026"/>
              <a:ext cx="2467746" cy="909364"/>
            </a:xfrm>
            <a:prstGeom prst="rect">
              <a:avLst/>
            </a:prstGeom>
            <a:solidFill>
              <a:srgbClr val="3F5378"/>
            </a:solidFill>
            <a:ln>
              <a:solidFill>
                <a:schemeClr val="accent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3" name="TextBox 12"/>
            <p:cNvSpPr txBox="1"/>
            <p:nvPr/>
          </p:nvSpPr>
          <p:spPr>
            <a:xfrm>
              <a:off x="0" y="167026"/>
              <a:ext cx="2467746" cy="909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3200" b="1" kern="1200" dirty="0" smtClean="0">
                  <a:solidFill>
                    <a:schemeClr val="bg1"/>
                  </a:solidFill>
                  <a:latin typeface="Calibri" panose="020F0502020204030204" pitchFamily="34" charset="0"/>
                </a:rPr>
                <a:t>Penalties</a:t>
              </a:r>
              <a:endParaRPr lang="en-IN" sz="1800" b="1" u="none" kern="1200" dirty="0">
                <a:solidFill>
                  <a:schemeClr val="bg1"/>
                </a:solidFill>
                <a:latin typeface="Calibri" panose="020F0502020204030204" pitchFamily="34" charset="0"/>
                <a:ea typeface="Cambria" panose="02040503050406030204" pitchFamily="18" charset="0"/>
              </a:endParaRPr>
            </a:p>
          </p:txBody>
        </p:sp>
      </p:grpSp>
      <p:cxnSp>
        <p:nvCxnSpPr>
          <p:cNvPr id="15" name="Straight Arrow Connector 14"/>
          <p:cNvCxnSpPr/>
          <p:nvPr/>
        </p:nvCxnSpPr>
        <p:spPr>
          <a:xfrm>
            <a:off x="6458857" y="2104571"/>
            <a:ext cx="1132115" cy="1242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396343" y="2090057"/>
            <a:ext cx="1320801" cy="1132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22515" y="3222171"/>
            <a:ext cx="4194629" cy="226422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2" name="TextBox 21"/>
          <p:cNvSpPr txBox="1"/>
          <p:nvPr/>
        </p:nvSpPr>
        <p:spPr>
          <a:xfrm>
            <a:off x="1081314" y="3383196"/>
            <a:ext cx="2975429" cy="2103204"/>
          </a:xfrm>
          <a:prstGeom prst="rect">
            <a:avLst/>
          </a:prstGeom>
          <a:noFill/>
        </p:spPr>
        <p:txBody>
          <a:bodyPr wrap="square" rtlCol="0">
            <a:spAutoFit/>
          </a:bodyPr>
          <a:lstStyle/>
          <a:p>
            <a:pPr algn="ctr"/>
            <a:r>
              <a:rPr lang="en-US" sz="2800" b="1" dirty="0">
                <a:solidFill>
                  <a:schemeClr val="tx1"/>
                </a:solidFill>
                <a:latin typeface="Calibri" panose="020F0502020204030204" pitchFamily="34" charset="0"/>
                <a:cs typeface="Calibri" panose="020F0502020204030204" pitchFamily="34" charset="0"/>
              </a:rPr>
              <a:t> 50% of the amount of tax payable on under reported income.</a:t>
            </a:r>
            <a:endParaRPr lang="en-IN" sz="2800" b="1" dirty="0">
              <a:solidFill>
                <a:schemeClr val="tx1"/>
              </a:solidFill>
              <a:latin typeface="Calibri" panose="020F0502020204030204" pitchFamily="34" charset="0"/>
              <a:cs typeface="Calibri" panose="020F0502020204030204" pitchFamily="34" charset="0"/>
            </a:endParaRPr>
          </a:p>
          <a:p>
            <a:endParaRPr lang="en-IN" dirty="0"/>
          </a:p>
        </p:txBody>
      </p:sp>
      <p:sp>
        <p:nvSpPr>
          <p:cNvPr id="26" name="Oval 25"/>
          <p:cNvSpPr/>
          <p:nvPr/>
        </p:nvSpPr>
        <p:spPr>
          <a:xfrm>
            <a:off x="6643914" y="3222169"/>
            <a:ext cx="4194629" cy="226422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7" name="TextBox 26"/>
          <p:cNvSpPr txBox="1"/>
          <p:nvPr/>
        </p:nvSpPr>
        <p:spPr>
          <a:xfrm>
            <a:off x="7253513" y="3399078"/>
            <a:ext cx="2975429" cy="2246769"/>
          </a:xfrm>
          <a:prstGeom prst="rect">
            <a:avLst/>
          </a:prstGeom>
          <a:noFill/>
        </p:spPr>
        <p:txBody>
          <a:bodyPr wrap="square" rtlCol="0">
            <a:spAutoFit/>
          </a:bodyPr>
          <a:lstStyle/>
          <a:p>
            <a:pPr algn="ctr"/>
            <a:r>
              <a:rPr lang="en-US" sz="2800" b="1" dirty="0">
                <a:solidFill>
                  <a:srgbClr val="3F5378"/>
                </a:solidFill>
                <a:latin typeface="Calibri" panose="020F0502020204030204" pitchFamily="34" charset="0"/>
                <a:cs typeface="Calibri" panose="020F0502020204030204" pitchFamily="34" charset="0"/>
              </a:rPr>
              <a:t> </a:t>
            </a:r>
            <a:r>
              <a:rPr lang="en-US" sz="2800" b="1" dirty="0">
                <a:solidFill>
                  <a:schemeClr val="tx1"/>
                </a:solidFill>
                <a:latin typeface="Calibri" panose="020F0502020204030204" pitchFamily="34" charset="0"/>
                <a:cs typeface="Calibri" panose="020F0502020204030204" pitchFamily="34" charset="0"/>
              </a:rPr>
              <a:t>200% of the amount of tax payable on under reported income.</a:t>
            </a:r>
            <a:endParaRPr lang="en-IN" sz="2800" b="1" dirty="0">
              <a:solidFill>
                <a:schemeClr val="tx1"/>
              </a:solidFill>
              <a:latin typeface="Calibri" panose="020F0502020204030204" pitchFamily="34" charset="0"/>
              <a:cs typeface="Calibri" panose="020F0502020204030204" pitchFamily="34" charset="0"/>
            </a:endParaRPr>
          </a:p>
          <a:p>
            <a:endParaRPr lang="en-IN" sz="2800" b="1" dirty="0">
              <a:solidFill>
                <a:srgbClr val="3F5378"/>
              </a:solidFill>
              <a:latin typeface="Calibri" panose="020F0502020204030204" pitchFamily="34" charset="0"/>
              <a:cs typeface="Calibri" panose="020F0502020204030204" pitchFamily="34" charset="0"/>
            </a:endParaRPr>
          </a:p>
        </p:txBody>
      </p:sp>
      <p:sp>
        <p:nvSpPr>
          <p:cNvPr id="28" name="TextBox 27"/>
          <p:cNvSpPr txBox="1"/>
          <p:nvPr/>
        </p:nvSpPr>
        <p:spPr>
          <a:xfrm>
            <a:off x="2033521" y="2131457"/>
            <a:ext cx="2282534" cy="830997"/>
          </a:xfrm>
          <a:prstGeom prst="rect">
            <a:avLst/>
          </a:prstGeom>
          <a:noFill/>
        </p:spPr>
        <p:txBody>
          <a:bodyPr wrap="square" rtlCol="0">
            <a:spAutoFit/>
          </a:bodyPr>
          <a:lstStyle/>
          <a:p>
            <a:r>
              <a:rPr lang="en-IN" sz="2400" b="1" dirty="0" smtClean="0">
                <a:solidFill>
                  <a:schemeClr val="accent3">
                    <a:lumMod val="50000"/>
                  </a:schemeClr>
                </a:solidFill>
                <a:latin typeface="Calibri" panose="020F0502020204030204" pitchFamily="34" charset="0"/>
                <a:cs typeface="Calibri" panose="020F0502020204030204" pitchFamily="34" charset="0"/>
              </a:rPr>
              <a:t>Underreporting</a:t>
            </a:r>
          </a:p>
          <a:p>
            <a:pPr algn="ctr"/>
            <a:r>
              <a:rPr lang="en-IN" sz="2400" b="1" dirty="0" smtClean="0">
                <a:solidFill>
                  <a:schemeClr val="accent3">
                    <a:lumMod val="50000"/>
                  </a:schemeClr>
                </a:solidFill>
                <a:latin typeface="Calibri" panose="020F0502020204030204" pitchFamily="34" charset="0"/>
                <a:cs typeface="Calibri" panose="020F0502020204030204" pitchFamily="34" charset="0"/>
              </a:rPr>
              <a:t>u/s 270A(7)</a:t>
            </a:r>
          </a:p>
        </p:txBody>
      </p:sp>
      <p:sp>
        <p:nvSpPr>
          <p:cNvPr id="29" name="TextBox 28"/>
          <p:cNvSpPr txBox="1"/>
          <p:nvPr/>
        </p:nvSpPr>
        <p:spPr>
          <a:xfrm>
            <a:off x="7024914" y="2090057"/>
            <a:ext cx="1872344" cy="830997"/>
          </a:xfrm>
          <a:prstGeom prst="rect">
            <a:avLst/>
          </a:prstGeom>
          <a:noFill/>
        </p:spPr>
        <p:txBody>
          <a:bodyPr wrap="square" rtlCol="0">
            <a:spAutoFit/>
          </a:bodyPr>
          <a:lstStyle/>
          <a:p>
            <a:r>
              <a:rPr lang="en-IN" sz="2400" b="1" dirty="0" err="1" smtClean="0">
                <a:solidFill>
                  <a:schemeClr val="accent3">
                    <a:lumMod val="50000"/>
                  </a:schemeClr>
                </a:solidFill>
                <a:latin typeface="Calibri" panose="020F0502020204030204" pitchFamily="34" charset="0"/>
                <a:cs typeface="Calibri" panose="020F0502020204030204" pitchFamily="34" charset="0"/>
              </a:rPr>
              <a:t>Misreportingu</a:t>
            </a:r>
            <a:r>
              <a:rPr lang="en-IN" sz="2400" b="1" dirty="0" smtClean="0">
                <a:solidFill>
                  <a:schemeClr val="accent3">
                    <a:lumMod val="50000"/>
                  </a:schemeClr>
                </a:solidFill>
                <a:latin typeface="Calibri" panose="020F0502020204030204" pitchFamily="34" charset="0"/>
                <a:cs typeface="Calibri" panose="020F0502020204030204" pitchFamily="34" charset="0"/>
              </a:rPr>
              <a:t>/s 270A(8)</a:t>
            </a:r>
          </a:p>
        </p:txBody>
      </p:sp>
      <p:pic>
        <p:nvPicPr>
          <p:cNvPr id="2050" name="Picture 2" descr="Service Tax excess paid can be adjusted against Succeeding month or  quarter: CESTAT sets aside Penalty 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4074808" y="2455402"/>
            <a:ext cx="2757874" cy="1153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83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Cambria" panose="02040503050406030204" pitchFamily="18" charset="0"/>
              </a:rPr>
              <a:t>Section 270A of Income Tax Act</a:t>
            </a:r>
            <a:endParaRPr lang="en-IN" dirty="0"/>
          </a:p>
        </p:txBody>
      </p:sp>
      <p:sp>
        <p:nvSpPr>
          <p:cNvPr id="4" name="TextBox 3"/>
          <p:cNvSpPr txBox="1"/>
          <p:nvPr/>
        </p:nvSpPr>
        <p:spPr>
          <a:xfrm>
            <a:off x="341194" y="725013"/>
            <a:ext cx="11315959" cy="523220"/>
          </a:xfrm>
          <a:prstGeom prst="rect">
            <a:avLst/>
          </a:prstGeom>
          <a:noFill/>
        </p:spPr>
        <p:txBody>
          <a:bodyPr wrap="square" rtlCol="0">
            <a:spAutoFit/>
          </a:bodyPr>
          <a:lstStyle/>
          <a:p>
            <a:pPr algn="ctr"/>
            <a:r>
              <a:rPr lang="en-US" sz="2800" b="1" dirty="0">
                <a:solidFill>
                  <a:schemeClr val="accent5"/>
                </a:solidFill>
                <a:latin typeface="Calibri" panose="020F0502020204030204" pitchFamily="34" charset="0"/>
                <a:cs typeface="Calibri" panose="020F0502020204030204" pitchFamily="34" charset="0"/>
              </a:rPr>
              <a:t>Tax payable in respect of the </a:t>
            </a:r>
            <a:r>
              <a:rPr lang="en-US" sz="2800" b="1" dirty="0" smtClean="0">
                <a:solidFill>
                  <a:schemeClr val="accent5"/>
                </a:solidFill>
                <a:latin typeface="Calibri" panose="020F0502020204030204" pitchFamily="34" charset="0"/>
                <a:cs typeface="Calibri" panose="020F0502020204030204" pitchFamily="34" charset="0"/>
              </a:rPr>
              <a:t>under-reported </a:t>
            </a:r>
            <a:r>
              <a:rPr lang="en-US" sz="2800" b="1" dirty="0">
                <a:solidFill>
                  <a:schemeClr val="accent5"/>
                </a:solidFill>
                <a:latin typeface="Calibri" panose="020F0502020204030204" pitchFamily="34" charset="0"/>
                <a:cs typeface="Calibri" panose="020F0502020204030204" pitchFamily="34" charset="0"/>
              </a:rPr>
              <a:t>income </a:t>
            </a:r>
            <a:r>
              <a:rPr lang="en-US" sz="2800" b="1" dirty="0" smtClean="0">
                <a:solidFill>
                  <a:schemeClr val="accent5"/>
                </a:solidFill>
                <a:latin typeface="Calibri" panose="020F0502020204030204" pitchFamily="34" charset="0"/>
                <a:cs typeface="Calibri" panose="020F0502020204030204" pitchFamily="34" charset="0"/>
              </a:rPr>
              <a:t>u/s </a:t>
            </a:r>
            <a:r>
              <a:rPr lang="en-US" sz="2800" b="1" dirty="0">
                <a:solidFill>
                  <a:schemeClr val="accent5"/>
                </a:solidFill>
                <a:latin typeface="Calibri" panose="020F0502020204030204" pitchFamily="34" charset="0"/>
                <a:cs typeface="Calibri" panose="020F0502020204030204" pitchFamily="34" charset="0"/>
              </a:rPr>
              <a:t>270A(10)</a:t>
            </a:r>
            <a:endParaRPr lang="en-IN" sz="2800" b="1" dirty="0">
              <a:solidFill>
                <a:schemeClr val="accent5"/>
              </a:solidFill>
              <a:latin typeface="Calibri" panose="020F0502020204030204" pitchFamily="34" charset="0"/>
              <a:cs typeface="Calibri" panose="020F0502020204030204" pitchFamily="34" charset="0"/>
            </a:endParaRPr>
          </a:p>
        </p:txBody>
      </p:sp>
      <p:sp>
        <p:nvSpPr>
          <p:cNvPr id="5" name="Rounded Rectangle 4"/>
          <p:cNvSpPr/>
          <p:nvPr/>
        </p:nvSpPr>
        <p:spPr>
          <a:xfrm>
            <a:off x="341194" y="772732"/>
            <a:ext cx="11661915" cy="42778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Tx/>
              <a:buFont typeface="Arial" panose="020B0604020202020204" pitchFamily="34" charset="0"/>
              <a:buChar char="•"/>
            </a:pPr>
            <a:endParaRPr lang="en-IN" sz="1800" b="1" dirty="0">
              <a:solidFill>
                <a:srgbClr val="100A0D"/>
              </a:solidFill>
              <a:latin typeface="Calibri" panose="020F0502020204030204" pitchFamily="34" charset="0"/>
              <a:ea typeface="Cambria" panose="02040503050406030204" pitchFamily="18" charset="0"/>
              <a:cs typeface="Calibri" panose="020F0502020204030204" pitchFamily="34" charset="0"/>
            </a:endParaRPr>
          </a:p>
        </p:txBody>
      </p:sp>
      <p:sp>
        <p:nvSpPr>
          <p:cNvPr id="2" name="Rounded Rectangle 1"/>
          <p:cNvSpPr/>
          <p:nvPr/>
        </p:nvSpPr>
        <p:spPr>
          <a:xfrm>
            <a:off x="3739489" y="1351128"/>
            <a:ext cx="4244451" cy="6533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6" name="TextBox 5"/>
          <p:cNvSpPr txBox="1"/>
          <p:nvPr/>
        </p:nvSpPr>
        <p:spPr>
          <a:xfrm>
            <a:off x="3739489" y="1337474"/>
            <a:ext cx="4135272" cy="707886"/>
          </a:xfrm>
          <a:prstGeom prst="rect">
            <a:avLst/>
          </a:prstGeom>
          <a:noFill/>
        </p:spPr>
        <p:txBody>
          <a:bodyPr wrap="square" rtlCol="0">
            <a:spAutoFit/>
          </a:bodyPr>
          <a:lstStyle/>
          <a:p>
            <a:pPr algn="ctr"/>
            <a:r>
              <a:rPr lang="en-IN" sz="2000" b="1" dirty="0" smtClean="0">
                <a:latin typeface="Calibri" panose="020F0502020204030204" pitchFamily="34" charset="0"/>
                <a:cs typeface="Calibri" panose="020F0502020204030204" pitchFamily="34" charset="0"/>
              </a:rPr>
              <a:t>Tax Payable in respect of Under-reported Income</a:t>
            </a:r>
            <a:endParaRPr lang="en-IN" sz="2000" b="1" dirty="0">
              <a:latin typeface="Calibri" panose="020F0502020204030204" pitchFamily="34" charset="0"/>
              <a:cs typeface="Calibri" panose="020F0502020204030204" pitchFamily="34" charset="0"/>
            </a:endParaRPr>
          </a:p>
        </p:txBody>
      </p:sp>
      <p:cxnSp>
        <p:nvCxnSpPr>
          <p:cNvPr id="8" name="Straight Connector 7"/>
          <p:cNvCxnSpPr>
            <a:stCxn id="6" idx="1"/>
          </p:cNvCxnSpPr>
          <p:nvPr/>
        </p:nvCxnSpPr>
        <p:spPr>
          <a:xfrm flipH="1" flipV="1">
            <a:off x="1978925" y="1678675"/>
            <a:ext cx="1760564" cy="12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78925" y="1677789"/>
            <a:ext cx="0" cy="493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74312" y="2178021"/>
            <a:ext cx="2547595" cy="3937377"/>
          </a:xfrm>
          <a:prstGeom prst="roundRect">
            <a:avLst/>
          </a:prstGeom>
          <a:ln w="38100">
            <a:solidFill>
              <a:srgbClr val="3F5378"/>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5" name="TextBox 14"/>
          <p:cNvSpPr txBox="1"/>
          <p:nvPr/>
        </p:nvSpPr>
        <p:spPr>
          <a:xfrm>
            <a:off x="290085" y="2223572"/>
            <a:ext cx="2493005" cy="3893374"/>
          </a:xfrm>
          <a:prstGeom prst="rect">
            <a:avLst/>
          </a:prstGeom>
          <a:noFill/>
        </p:spPr>
        <p:txBody>
          <a:bodyPr wrap="square" rtlCol="0">
            <a:spAutoFit/>
          </a:bodyPr>
          <a:lstStyle/>
          <a:p>
            <a:pPr algn="just"/>
            <a:r>
              <a:rPr lang="en-US" sz="1900" dirty="0">
                <a:latin typeface="Calibri" panose="020F0502020204030204" pitchFamily="34" charset="0"/>
                <a:cs typeface="Calibri" panose="020F0502020204030204" pitchFamily="34" charset="0"/>
              </a:rPr>
              <a:t>W</a:t>
            </a:r>
            <a:r>
              <a:rPr lang="en-US" sz="1900" dirty="0" smtClean="0">
                <a:latin typeface="Calibri" panose="020F0502020204030204" pitchFamily="34" charset="0"/>
                <a:cs typeface="Calibri" panose="020F0502020204030204" pitchFamily="34" charset="0"/>
              </a:rPr>
              <a:t>here </a:t>
            </a:r>
            <a:r>
              <a:rPr lang="en-US" sz="1900" dirty="0">
                <a:latin typeface="Calibri" panose="020F0502020204030204" pitchFamily="34" charset="0"/>
                <a:cs typeface="Calibri" panose="020F0502020204030204" pitchFamily="34" charset="0"/>
              </a:rPr>
              <a:t>no return of income has been furnished and the income has been assessed for the first time:- the amount of tax calculated on the under-reported income as increased by the maximum amount not chargeable to tax as if it were the total income.</a:t>
            </a:r>
            <a:endParaRPr lang="en-IN" sz="1900" dirty="0">
              <a:latin typeface="Calibri" panose="020F0502020204030204" pitchFamily="34" charset="0"/>
              <a:cs typeface="Calibri" panose="020F0502020204030204" pitchFamily="34" charset="0"/>
            </a:endParaRPr>
          </a:p>
        </p:txBody>
      </p:sp>
      <p:cxnSp>
        <p:nvCxnSpPr>
          <p:cNvPr id="17" name="Straight Arrow Connector 16"/>
          <p:cNvCxnSpPr/>
          <p:nvPr/>
        </p:nvCxnSpPr>
        <p:spPr>
          <a:xfrm>
            <a:off x="4575649" y="1975301"/>
            <a:ext cx="6821" cy="333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179660" y="2315253"/>
            <a:ext cx="2631169" cy="3951025"/>
          </a:xfrm>
          <a:prstGeom prst="roundRect">
            <a:avLst/>
          </a:prstGeom>
          <a:ln w="38100">
            <a:solidFill>
              <a:srgbClr val="3F5378"/>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9" name="TextBox 18"/>
          <p:cNvSpPr txBox="1"/>
          <p:nvPr/>
        </p:nvSpPr>
        <p:spPr>
          <a:xfrm>
            <a:off x="3168821" y="2464174"/>
            <a:ext cx="2635187" cy="3477875"/>
          </a:xfrm>
          <a:prstGeom prst="rect">
            <a:avLst/>
          </a:prstGeom>
          <a:noFill/>
        </p:spPr>
        <p:txBody>
          <a:bodyPr wrap="square" rtlCol="0">
            <a:spAutoFit/>
          </a:bodyPr>
          <a:lstStyle/>
          <a:p>
            <a:pPr algn="just"/>
            <a:r>
              <a:rPr lang="en-US" sz="2000" dirty="0">
                <a:latin typeface="Calibri" panose="020F0502020204030204" pitchFamily="34" charset="0"/>
                <a:cs typeface="Calibri" panose="020F0502020204030204" pitchFamily="34" charset="0"/>
              </a:rPr>
              <a:t>where the total income determined u/s 143(1)(a) or assessed, reassessed or recomputed in a preceding order is a loss, the amount of tax calculated on the under-reported income as if it were the total income</a:t>
            </a:r>
            <a:endParaRPr lang="en-IN" sz="2000" dirty="0">
              <a:latin typeface="Calibri" panose="020F0502020204030204" pitchFamily="34" charset="0"/>
              <a:cs typeface="Calibri" panose="020F0502020204030204" pitchFamily="34" charset="0"/>
            </a:endParaRPr>
          </a:p>
        </p:txBody>
      </p:sp>
      <p:cxnSp>
        <p:nvCxnSpPr>
          <p:cNvPr id="20" name="Straight Connector 19"/>
          <p:cNvCxnSpPr/>
          <p:nvPr/>
        </p:nvCxnSpPr>
        <p:spPr>
          <a:xfrm flipH="1">
            <a:off x="7983940" y="1663250"/>
            <a:ext cx="1760564" cy="7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744504" y="1663250"/>
            <a:ext cx="0" cy="507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805896" y="2186734"/>
            <a:ext cx="4128348" cy="5816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23" name="TextBox 22"/>
          <p:cNvSpPr txBox="1"/>
          <p:nvPr/>
        </p:nvSpPr>
        <p:spPr>
          <a:xfrm>
            <a:off x="7179193" y="2137972"/>
            <a:ext cx="3550383" cy="6669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In other case determined as per the formula </a:t>
            </a:r>
            <a:r>
              <a:rPr lang="en-US" b="1" dirty="0">
                <a:latin typeface="Calibri" panose="020F0502020204030204" pitchFamily="34" charset="0"/>
                <a:cs typeface="Calibri" panose="020F0502020204030204" pitchFamily="34" charset="0"/>
              </a:rPr>
              <a:t>(X-Y)</a:t>
            </a:r>
            <a:endParaRPr lang="en-IN" b="1" dirty="0">
              <a:latin typeface="Calibri" panose="020F0502020204030204" pitchFamily="34" charset="0"/>
              <a:cs typeface="Calibri" panose="020F0502020204030204" pitchFamily="34" charset="0"/>
            </a:endParaRPr>
          </a:p>
        </p:txBody>
      </p:sp>
      <p:cxnSp>
        <p:nvCxnSpPr>
          <p:cNvPr id="25" name="Straight Arrow Connector 24"/>
          <p:cNvCxnSpPr/>
          <p:nvPr/>
        </p:nvCxnSpPr>
        <p:spPr>
          <a:xfrm flipH="1">
            <a:off x="7361001" y="2768287"/>
            <a:ext cx="201924" cy="415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895386" y="2768287"/>
            <a:ext cx="114536" cy="415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153279" y="3190609"/>
            <a:ext cx="2306471" cy="3452871"/>
          </a:xfrm>
          <a:prstGeom prst="roundRect">
            <a:avLst/>
          </a:prstGeom>
          <a:ln w="38100">
            <a:solidFill>
              <a:srgbClr val="3F5378"/>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30" name="TextBox 29"/>
          <p:cNvSpPr txBox="1"/>
          <p:nvPr/>
        </p:nvSpPr>
        <p:spPr>
          <a:xfrm>
            <a:off x="6197354" y="3227161"/>
            <a:ext cx="2218320" cy="3416320"/>
          </a:xfrm>
          <a:prstGeom prst="rect">
            <a:avLst/>
          </a:prstGeom>
          <a:noFill/>
        </p:spPr>
        <p:txBody>
          <a:bodyPr wrap="square" rtlCol="0">
            <a:spAutoFit/>
          </a:bodyPr>
          <a:lstStyle/>
          <a:p>
            <a:pPr algn="just"/>
            <a:r>
              <a:rPr lang="en-US" sz="1800" dirty="0">
                <a:latin typeface="Calibri" panose="020F0502020204030204" pitchFamily="34" charset="0"/>
                <a:cs typeface="Calibri" panose="020F0502020204030204" pitchFamily="34" charset="0"/>
              </a:rPr>
              <a:t>X – amount of tax calculated on the under-reported income as increased by the total income determined u/s 143(1)(a) or assessed, reassessed or recomputed in the preceding order as if it were the total income and </a:t>
            </a:r>
            <a:endParaRPr lang="en-IN" sz="1800" dirty="0">
              <a:latin typeface="Calibri" panose="020F0502020204030204" pitchFamily="34" charset="0"/>
              <a:cs typeface="Calibri" panose="020F0502020204030204" pitchFamily="34" charset="0"/>
            </a:endParaRPr>
          </a:p>
        </p:txBody>
      </p:sp>
      <p:sp>
        <p:nvSpPr>
          <p:cNvPr id="35" name="Rounded Rectangle 34"/>
          <p:cNvSpPr/>
          <p:nvPr/>
        </p:nvSpPr>
        <p:spPr>
          <a:xfrm>
            <a:off x="9113097" y="3183355"/>
            <a:ext cx="2306471" cy="3452871"/>
          </a:xfrm>
          <a:prstGeom prst="roundRect">
            <a:avLst/>
          </a:prstGeom>
          <a:ln w="38100">
            <a:solidFill>
              <a:srgbClr val="3F5378"/>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36" name="TextBox 35"/>
          <p:cNvSpPr txBox="1"/>
          <p:nvPr/>
        </p:nvSpPr>
        <p:spPr>
          <a:xfrm>
            <a:off x="9171902" y="3279671"/>
            <a:ext cx="2188859" cy="2862322"/>
          </a:xfrm>
          <a:prstGeom prst="rect">
            <a:avLst/>
          </a:prstGeom>
          <a:noFill/>
        </p:spPr>
        <p:txBody>
          <a:bodyPr wrap="square" rtlCol="0">
            <a:spAutoFit/>
          </a:bodyPr>
          <a:lstStyle/>
          <a:p>
            <a:pPr algn="just"/>
            <a:r>
              <a:rPr lang="en-US" sz="2000" dirty="0">
                <a:latin typeface="Calibri" panose="020F0502020204030204" pitchFamily="34" charset="0"/>
                <a:cs typeface="Calibri" panose="020F0502020204030204" pitchFamily="34" charset="0"/>
              </a:rPr>
              <a:t>Y - amount of tax calculated on the total income determined u/s 143(1)(a) or assessed, reassessed or recomputed in the preceding order </a:t>
            </a:r>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1779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Cambria" panose="02040503050406030204" pitchFamily="18" charset="0"/>
              </a:rPr>
              <a:t>Section 271 </a:t>
            </a:r>
            <a:r>
              <a:rPr lang="en-US" dirty="0" smtClean="0">
                <a:solidFill>
                  <a:schemeClr val="bg1"/>
                </a:solidFill>
                <a:ea typeface="Cambria" panose="02040503050406030204" pitchFamily="18" charset="0"/>
              </a:rPr>
              <a:t>AAC </a:t>
            </a:r>
            <a:r>
              <a:rPr lang="en-US" dirty="0">
                <a:solidFill>
                  <a:schemeClr val="bg1"/>
                </a:solidFill>
                <a:ea typeface="Cambria" panose="02040503050406030204" pitchFamily="18" charset="0"/>
              </a:rPr>
              <a:t>of Income Tax Act</a:t>
            </a:r>
            <a:endParaRPr lang="en-IN" dirty="0">
              <a:ea typeface="Cambria" panose="02040503050406030204" pitchFamily="18" charset="0"/>
            </a:endParaRPr>
          </a:p>
        </p:txBody>
      </p:sp>
      <p:sp>
        <p:nvSpPr>
          <p:cNvPr id="4" name="Rounded Rectangle 3"/>
          <p:cNvSpPr/>
          <p:nvPr/>
        </p:nvSpPr>
        <p:spPr>
          <a:xfrm>
            <a:off x="181537" y="776913"/>
            <a:ext cx="11487949" cy="5572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Tx/>
              <a:buFont typeface="Arial" panose="020B0604020202020204" pitchFamily="34" charset="0"/>
              <a:buChar char="•"/>
            </a:pPr>
            <a:endParaRPr lang="en-IN" sz="1800" b="1" dirty="0">
              <a:solidFill>
                <a:srgbClr val="100A0D"/>
              </a:solidFill>
              <a:latin typeface="Calibri" panose="020F0502020204030204" pitchFamily="34" charset="0"/>
              <a:ea typeface="Cambria" panose="02040503050406030204" pitchFamily="18" charset="0"/>
              <a:cs typeface="Calibri" panose="020F0502020204030204" pitchFamily="34" charset="0"/>
            </a:endParaRPr>
          </a:p>
        </p:txBody>
      </p:sp>
      <p:sp>
        <p:nvSpPr>
          <p:cNvPr id="5" name="TextBox 4"/>
          <p:cNvSpPr txBox="1"/>
          <p:nvPr/>
        </p:nvSpPr>
        <p:spPr>
          <a:xfrm>
            <a:off x="3269504" y="765816"/>
            <a:ext cx="6081486" cy="523220"/>
          </a:xfrm>
          <a:prstGeom prst="rect">
            <a:avLst/>
          </a:prstGeom>
          <a:noFill/>
        </p:spPr>
        <p:txBody>
          <a:bodyPr wrap="square" rtlCol="0">
            <a:spAutoFit/>
          </a:bodyPr>
          <a:lstStyle/>
          <a:p>
            <a:r>
              <a:rPr lang="en-US" sz="2800" b="1" dirty="0">
                <a:solidFill>
                  <a:schemeClr val="accent5"/>
                </a:solidFill>
                <a:latin typeface="Calibri" panose="020F0502020204030204" pitchFamily="34" charset="0"/>
                <a:cs typeface="Calibri" panose="020F0502020204030204" pitchFamily="34" charset="0"/>
              </a:rPr>
              <a:t>Penalty in respect of certain income</a:t>
            </a:r>
            <a:endParaRPr lang="en-IN" sz="2800" b="1" dirty="0">
              <a:solidFill>
                <a:schemeClr val="accent5"/>
              </a:solidFill>
              <a:latin typeface="Calibri" panose="020F0502020204030204" pitchFamily="34" charset="0"/>
              <a:cs typeface="Calibri" panose="020F0502020204030204" pitchFamily="34" charset="0"/>
            </a:endParaRPr>
          </a:p>
        </p:txBody>
      </p:sp>
      <p:sp>
        <p:nvSpPr>
          <p:cNvPr id="3" name="TextBox 2"/>
          <p:cNvSpPr txBox="1"/>
          <p:nvPr/>
        </p:nvSpPr>
        <p:spPr>
          <a:xfrm>
            <a:off x="181537" y="1555118"/>
            <a:ext cx="11177517" cy="1015663"/>
          </a:xfrm>
          <a:prstGeom prst="rect">
            <a:avLst/>
          </a:prstGeom>
          <a:noFill/>
        </p:spPr>
        <p:txBody>
          <a:bodyPr wrap="square" rtlCol="0">
            <a:spAutoFit/>
          </a:bodyPr>
          <a:lstStyle/>
          <a:p>
            <a:pPr algn="just"/>
            <a:r>
              <a:rPr lang="en-US" sz="2000" dirty="0" smtClean="0">
                <a:latin typeface="Calibri" panose="020F0502020204030204" pitchFamily="34" charset="0"/>
                <a:cs typeface="Calibri" panose="020F0502020204030204" pitchFamily="34" charset="0"/>
              </a:rPr>
              <a:t>Where the income </a:t>
            </a:r>
            <a:r>
              <a:rPr lang="en-US" sz="2000" dirty="0">
                <a:latin typeface="Calibri" panose="020F0502020204030204" pitchFamily="34" charset="0"/>
                <a:cs typeface="Calibri" panose="020F0502020204030204" pitchFamily="34" charset="0"/>
              </a:rPr>
              <a:t>determined includes </a:t>
            </a:r>
            <a:r>
              <a:rPr lang="en-US" sz="2000" dirty="0" smtClean="0">
                <a:latin typeface="Calibri" panose="020F0502020204030204" pitchFamily="34" charset="0"/>
                <a:cs typeface="Calibri" panose="020F0502020204030204" pitchFamily="34" charset="0"/>
              </a:rPr>
              <a:t>any income referred to in section 68, section 69, section 69A, section 69B, </a:t>
            </a:r>
            <a:r>
              <a:rPr lang="en-US" sz="2000" b="1" u="sng" dirty="0" smtClean="0">
                <a:latin typeface="Calibri" panose="020F0502020204030204" pitchFamily="34" charset="0"/>
                <a:cs typeface="Calibri" panose="020F0502020204030204" pitchFamily="34" charset="0"/>
              </a:rPr>
              <a:t>section 69C</a:t>
            </a:r>
            <a:r>
              <a:rPr lang="en-US" sz="2000" dirty="0" smtClean="0">
                <a:latin typeface="Calibri" panose="020F0502020204030204" pitchFamily="34" charset="0"/>
                <a:cs typeface="Calibri" panose="020F0502020204030204" pitchFamily="34" charset="0"/>
              </a:rPr>
              <a:t> or section 69D</a:t>
            </a:r>
            <a:r>
              <a:rPr lang="en-US" sz="2000" dirty="0">
                <a:latin typeface="Calibri" panose="020F0502020204030204" pitchFamily="34" charset="0"/>
                <a:cs typeface="Calibri" panose="020F0502020204030204" pitchFamily="34" charset="0"/>
              </a:rPr>
              <a:t>, the assessee shall pay a penalty, in addition to tax payable </a:t>
            </a:r>
            <a:r>
              <a:rPr lang="en-US" sz="2000" dirty="0" smtClean="0">
                <a:latin typeface="Calibri" panose="020F0502020204030204" pitchFamily="34" charset="0"/>
                <a:cs typeface="Calibri" panose="020F0502020204030204" pitchFamily="34" charset="0"/>
              </a:rPr>
              <a:t>										    under</a:t>
            </a:r>
            <a:r>
              <a:rPr lang="en-US" sz="2000" dirty="0">
                <a:latin typeface="Calibri" panose="020F0502020204030204" pitchFamily="34" charset="0"/>
                <a:cs typeface="Calibri" panose="020F0502020204030204" pitchFamily="34" charset="0"/>
              </a:rPr>
              <a:t> section </a:t>
            </a:r>
            <a:r>
              <a:rPr lang="en-US" sz="2000" b="1" u="sng" dirty="0">
                <a:latin typeface="Calibri" panose="020F0502020204030204" pitchFamily="34" charset="0"/>
                <a:cs typeface="Calibri" panose="020F0502020204030204" pitchFamily="34" charset="0"/>
              </a:rPr>
              <a:t>115BBE</a:t>
            </a:r>
            <a:r>
              <a:rPr lang="en-US" sz="2000" b="1" u="sng" dirty="0" smtClean="0">
                <a:latin typeface="Calibri" panose="020F0502020204030204" pitchFamily="34" charset="0"/>
                <a:cs typeface="Calibri" panose="020F0502020204030204" pitchFamily="34" charset="0"/>
              </a:rPr>
              <a:t>.</a:t>
            </a:r>
          </a:p>
        </p:txBody>
      </p:sp>
      <p:sp>
        <p:nvSpPr>
          <p:cNvPr id="7" name="Cloud Callout 6"/>
          <p:cNvSpPr/>
          <p:nvPr/>
        </p:nvSpPr>
        <p:spPr>
          <a:xfrm rot="10800000" flipH="1">
            <a:off x="238888" y="2594438"/>
            <a:ext cx="5773003" cy="1214032"/>
          </a:xfrm>
          <a:prstGeom prst="cloudCallout">
            <a:avLst>
              <a:gd name="adj1" fmla="val -10904"/>
              <a:gd name="adj2" fmla="val 7261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968989" y="2853276"/>
            <a:ext cx="4067033"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cs typeface="Calibri" panose="020F0502020204030204" pitchFamily="34" charset="0"/>
              </a:rPr>
              <a:t>unexplained expenditure </a:t>
            </a:r>
            <a:r>
              <a:rPr lang="en-US" sz="2000" dirty="0" smtClean="0">
                <a:solidFill>
                  <a:schemeClr val="bg1"/>
                </a:solidFill>
                <a:latin typeface="Calibri" panose="020F0502020204030204" pitchFamily="34" charset="0"/>
                <a:cs typeface="Calibri" panose="020F0502020204030204" pitchFamily="34" charset="0"/>
              </a:rPr>
              <a:t>deemed </a:t>
            </a:r>
            <a:r>
              <a:rPr lang="en-US" sz="2000" dirty="0">
                <a:solidFill>
                  <a:schemeClr val="bg1"/>
                </a:solidFill>
                <a:latin typeface="Calibri" panose="020F0502020204030204" pitchFamily="34" charset="0"/>
                <a:cs typeface="Calibri" panose="020F0502020204030204" pitchFamily="34" charset="0"/>
              </a:rPr>
              <a:t>to be the </a:t>
            </a:r>
            <a:r>
              <a:rPr lang="en-US" sz="2000" b="1" dirty="0">
                <a:solidFill>
                  <a:schemeClr val="bg1"/>
                </a:solidFill>
                <a:latin typeface="Calibri" panose="020F0502020204030204" pitchFamily="34" charset="0"/>
                <a:cs typeface="Calibri" panose="020F0502020204030204" pitchFamily="34" charset="0"/>
              </a:rPr>
              <a:t>income</a:t>
            </a:r>
            <a:r>
              <a:rPr lang="en-US" sz="2000" dirty="0">
                <a:solidFill>
                  <a:schemeClr val="bg1"/>
                </a:solidFill>
                <a:latin typeface="Calibri" panose="020F0502020204030204" pitchFamily="34" charset="0"/>
                <a:cs typeface="Calibri" panose="020F0502020204030204" pitchFamily="34" charset="0"/>
              </a:rPr>
              <a:t> of the </a:t>
            </a:r>
            <a:r>
              <a:rPr lang="en-US" sz="2000" dirty="0" err="1">
                <a:solidFill>
                  <a:schemeClr val="bg1"/>
                </a:solidFill>
                <a:latin typeface="Calibri" panose="020F0502020204030204" pitchFamily="34" charset="0"/>
                <a:cs typeface="Calibri" panose="020F0502020204030204" pitchFamily="34" charset="0"/>
              </a:rPr>
              <a:t>assessee</a:t>
            </a:r>
            <a:endParaRPr lang="en-IN" sz="2000"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5925511" y="2496637"/>
            <a:ext cx="6016280" cy="400110"/>
          </a:xfrm>
          <a:prstGeom prst="rect">
            <a:avLst/>
          </a:prstGeom>
          <a:noFill/>
        </p:spPr>
        <p:txBody>
          <a:bodyPr wrap="square" rtlCol="0">
            <a:spAutoFit/>
          </a:bodyPr>
          <a:lstStyle/>
          <a:p>
            <a:endParaRPr lang="en-IN" sz="2000" b="1" u="sng" dirty="0">
              <a:latin typeface="Calibri" panose="020F0502020204030204" pitchFamily="34" charset="0"/>
              <a:cs typeface="Calibri" panose="020F0502020204030204" pitchFamily="34" charset="0"/>
            </a:endParaRPr>
          </a:p>
        </p:txBody>
      </p:sp>
      <p:sp>
        <p:nvSpPr>
          <p:cNvPr id="10" name="Cloud Callout 9"/>
          <p:cNvSpPr/>
          <p:nvPr/>
        </p:nvSpPr>
        <p:spPr>
          <a:xfrm flipH="1" flipV="1">
            <a:off x="6032310" y="3017957"/>
            <a:ext cx="6159690" cy="1392975"/>
          </a:xfrm>
          <a:prstGeom prst="cloudCallout">
            <a:avLst>
              <a:gd name="adj1" fmla="val -17127"/>
              <a:gd name="adj2" fmla="val 7795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7010399" y="3206612"/>
            <a:ext cx="5181601" cy="1015663"/>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Tax on income referred to in section 68 or section 69 or section 69A or section 69B or </a:t>
            </a:r>
            <a:r>
              <a:rPr lang="en-US" sz="2000" b="1" u="sng" dirty="0">
                <a:solidFill>
                  <a:schemeClr val="bg1"/>
                </a:solidFill>
                <a:latin typeface="Calibri" panose="020F0502020204030204" pitchFamily="34" charset="0"/>
                <a:cs typeface="Calibri" panose="020F0502020204030204" pitchFamily="34" charset="0"/>
              </a:rPr>
              <a:t>section 69C</a:t>
            </a:r>
            <a:r>
              <a:rPr lang="en-US" sz="2000" dirty="0">
                <a:solidFill>
                  <a:schemeClr val="bg1"/>
                </a:solidFill>
                <a:latin typeface="Calibri" panose="020F0502020204030204" pitchFamily="34" charset="0"/>
                <a:cs typeface="Calibri" panose="020F0502020204030204" pitchFamily="34" charset="0"/>
              </a:rPr>
              <a:t> or section 69D</a:t>
            </a:r>
            <a:endParaRPr lang="en-IN" sz="2000" dirty="0">
              <a:solidFill>
                <a:schemeClr val="bg1"/>
              </a:solidFill>
              <a:latin typeface="Calibri" panose="020F0502020204030204" pitchFamily="34" charset="0"/>
              <a:cs typeface="Calibri" panose="020F0502020204030204" pitchFamily="34" charset="0"/>
            </a:endParaRPr>
          </a:p>
        </p:txBody>
      </p:sp>
      <p:sp>
        <p:nvSpPr>
          <p:cNvPr id="12" name="TextBox 11"/>
          <p:cNvSpPr txBox="1"/>
          <p:nvPr/>
        </p:nvSpPr>
        <p:spPr>
          <a:xfrm>
            <a:off x="88762" y="3793172"/>
            <a:ext cx="5798025" cy="1015663"/>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A </a:t>
            </a:r>
            <a:r>
              <a:rPr lang="en-US" sz="2000" b="1" dirty="0" smtClean="0">
                <a:latin typeface="Calibri" panose="020F0502020204030204" pitchFamily="34" charset="0"/>
                <a:cs typeface="Calibri" panose="020F0502020204030204" pitchFamily="34" charset="0"/>
              </a:rPr>
              <a:t>penalty</a:t>
            </a:r>
            <a:r>
              <a:rPr lang="en-US" sz="2000" dirty="0">
                <a:latin typeface="Calibri" panose="020F0502020204030204" pitchFamily="34" charset="0"/>
                <a:cs typeface="Calibri" panose="020F0502020204030204" pitchFamily="34" charset="0"/>
              </a:rPr>
              <a:t> at the rate of </a:t>
            </a:r>
            <a:r>
              <a:rPr lang="en-US" sz="2000" b="1" dirty="0">
                <a:latin typeface="Calibri" panose="020F0502020204030204" pitchFamily="34" charset="0"/>
                <a:cs typeface="Calibri" panose="020F0502020204030204" pitchFamily="34" charset="0"/>
              </a:rPr>
              <a:t>ten per cent </a:t>
            </a:r>
            <a:r>
              <a:rPr lang="en-US" sz="2000" dirty="0">
                <a:latin typeface="Calibri" panose="020F0502020204030204" pitchFamily="34" charset="0"/>
                <a:cs typeface="Calibri" panose="020F0502020204030204" pitchFamily="34" charset="0"/>
              </a:rPr>
              <a:t>of the tax payable under </a:t>
            </a:r>
            <a:r>
              <a:rPr lang="en-US" sz="2000" b="1" u="sng" dirty="0">
                <a:latin typeface="Calibri" panose="020F0502020204030204" pitchFamily="34" charset="0"/>
                <a:cs typeface="Calibri" panose="020F0502020204030204" pitchFamily="34" charset="0"/>
              </a:rPr>
              <a:t>clause (</a:t>
            </a:r>
            <a:r>
              <a:rPr lang="en-US" sz="2000" b="1" i="1" u="sng" dirty="0" err="1">
                <a:latin typeface="Calibri" panose="020F0502020204030204" pitchFamily="34" charset="0"/>
                <a:cs typeface="Calibri" panose="020F0502020204030204" pitchFamily="34" charset="0"/>
              </a:rPr>
              <a:t>i</a:t>
            </a:r>
            <a:r>
              <a:rPr lang="en-US" sz="2000" b="1" u="sng" dirty="0">
                <a:latin typeface="Calibri" panose="020F0502020204030204" pitchFamily="34" charset="0"/>
                <a:cs typeface="Calibri" panose="020F0502020204030204" pitchFamily="34" charset="0"/>
              </a:rPr>
              <a:t>) of sub-section (1) of section 115BBE</a:t>
            </a:r>
            <a:endParaRPr lang="en-IN" sz="2000" b="1" u="sng" dirty="0">
              <a:latin typeface="Calibri" panose="020F0502020204030204" pitchFamily="34" charset="0"/>
              <a:cs typeface="Calibri" panose="020F0502020204030204" pitchFamily="34" charset="0"/>
            </a:endParaRPr>
          </a:p>
        </p:txBody>
      </p:sp>
      <p:sp>
        <p:nvSpPr>
          <p:cNvPr id="13" name="Cloud Callout 12"/>
          <p:cNvSpPr/>
          <p:nvPr/>
        </p:nvSpPr>
        <p:spPr>
          <a:xfrm flipV="1">
            <a:off x="1112292" y="4876658"/>
            <a:ext cx="8993874" cy="1943755"/>
          </a:xfrm>
          <a:prstGeom prst="cloudCallout">
            <a:avLst>
              <a:gd name="adj1" fmla="val -21288"/>
              <a:gd name="adj2" fmla="val 7012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2165439" y="5228958"/>
            <a:ext cx="6946716" cy="995209"/>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T</a:t>
            </a:r>
            <a:r>
              <a:rPr lang="en-US" sz="2000" dirty="0" smtClean="0">
                <a:solidFill>
                  <a:schemeClr val="bg1"/>
                </a:solidFill>
                <a:latin typeface="Calibri" panose="020F0502020204030204" pitchFamily="34" charset="0"/>
                <a:cs typeface="Calibri" panose="020F0502020204030204" pitchFamily="34" charset="0"/>
              </a:rPr>
              <a:t>he </a:t>
            </a:r>
            <a:r>
              <a:rPr lang="en-US" sz="2000" dirty="0">
                <a:solidFill>
                  <a:schemeClr val="bg1"/>
                </a:solidFill>
                <a:latin typeface="Calibri" panose="020F0502020204030204" pitchFamily="34" charset="0"/>
                <a:cs typeface="Calibri" panose="020F0502020204030204" pitchFamily="34" charset="0"/>
              </a:rPr>
              <a:t>amount of </a:t>
            </a:r>
            <a:r>
              <a:rPr lang="en-US" sz="2000" dirty="0" smtClean="0">
                <a:solidFill>
                  <a:schemeClr val="bg1"/>
                </a:solidFill>
                <a:latin typeface="Calibri" panose="020F0502020204030204" pitchFamily="34" charset="0"/>
                <a:cs typeface="Calibri" panose="020F0502020204030204" pitchFamily="34" charset="0"/>
              </a:rPr>
              <a:t>income-tax on income </a:t>
            </a:r>
            <a:r>
              <a:rPr lang="en-US" dirty="0" smtClean="0">
                <a:solidFill>
                  <a:schemeClr val="bg1"/>
                </a:solidFill>
              </a:rPr>
              <a:t>referred </a:t>
            </a:r>
            <a:r>
              <a:rPr lang="en-US" dirty="0">
                <a:solidFill>
                  <a:schemeClr val="bg1"/>
                </a:solidFill>
              </a:rPr>
              <a:t>to in section 68, section 69, section 69A, section 69B, section 69C or section </a:t>
            </a:r>
            <a:r>
              <a:rPr lang="en-US" dirty="0" smtClean="0">
                <a:solidFill>
                  <a:schemeClr val="bg1"/>
                </a:solidFill>
              </a:rPr>
              <a:t>69D </a:t>
            </a:r>
            <a:r>
              <a:rPr lang="en-US" sz="2000" dirty="0" smtClean="0">
                <a:solidFill>
                  <a:schemeClr val="bg1"/>
                </a:solidFill>
                <a:latin typeface="Calibri" panose="020F0502020204030204" pitchFamily="34" charset="0"/>
                <a:cs typeface="Calibri" panose="020F0502020204030204" pitchFamily="34" charset="0"/>
              </a:rPr>
              <a:t>shall be calculated</a:t>
            </a:r>
            <a:r>
              <a:rPr lang="en-US" sz="2000" dirty="0">
                <a:solidFill>
                  <a:schemeClr val="bg1"/>
                </a:solidFill>
                <a:latin typeface="Calibri" panose="020F0502020204030204" pitchFamily="34" charset="0"/>
                <a:cs typeface="Calibri" panose="020F0502020204030204" pitchFamily="34" charset="0"/>
              </a:rPr>
              <a:t> </a:t>
            </a:r>
            <a:r>
              <a:rPr lang="en-US" sz="2000" dirty="0" smtClean="0">
                <a:solidFill>
                  <a:schemeClr val="bg1"/>
                </a:solidFill>
                <a:latin typeface="Calibri" panose="020F0502020204030204" pitchFamily="34" charset="0"/>
                <a:cs typeface="Calibri" panose="020F0502020204030204" pitchFamily="34" charset="0"/>
              </a:rPr>
              <a:t>at </a:t>
            </a:r>
            <a:r>
              <a:rPr lang="en-US" sz="2000" dirty="0">
                <a:solidFill>
                  <a:schemeClr val="bg1"/>
                </a:solidFill>
                <a:latin typeface="Calibri" panose="020F0502020204030204" pitchFamily="34" charset="0"/>
                <a:cs typeface="Calibri" panose="020F0502020204030204" pitchFamily="34" charset="0"/>
              </a:rPr>
              <a:t>the rate of </a:t>
            </a:r>
            <a:r>
              <a:rPr lang="en-US" sz="2000" b="1" dirty="0">
                <a:solidFill>
                  <a:schemeClr val="bg1"/>
                </a:solidFill>
                <a:latin typeface="Calibri" panose="020F0502020204030204" pitchFamily="34" charset="0"/>
                <a:cs typeface="Calibri" panose="020F0502020204030204" pitchFamily="34" charset="0"/>
              </a:rPr>
              <a:t>sixty </a:t>
            </a:r>
            <a:r>
              <a:rPr lang="en-US" sz="2000" b="1" dirty="0" smtClean="0">
                <a:solidFill>
                  <a:schemeClr val="bg1"/>
                </a:solidFill>
                <a:latin typeface="Calibri" panose="020F0502020204030204" pitchFamily="34" charset="0"/>
                <a:cs typeface="Calibri" panose="020F0502020204030204" pitchFamily="34" charset="0"/>
              </a:rPr>
              <a:t>percent</a:t>
            </a:r>
            <a:endParaRPr lang="en-IN"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876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Cambria" panose="02040503050406030204" pitchFamily="18" charset="0"/>
              </a:rPr>
              <a:t>Section 271 AAC of Income Tax Act</a:t>
            </a:r>
            <a:endParaRPr lang="en-IN" dirty="0"/>
          </a:p>
        </p:txBody>
      </p:sp>
      <p:sp>
        <p:nvSpPr>
          <p:cNvPr id="8" name="Rounded Rectangle 7"/>
          <p:cNvSpPr/>
          <p:nvPr/>
        </p:nvSpPr>
        <p:spPr>
          <a:xfrm>
            <a:off x="736980" y="1318870"/>
            <a:ext cx="10140286" cy="4849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05469" y="1785376"/>
            <a:ext cx="9376011" cy="4154984"/>
          </a:xfrm>
          <a:prstGeom prst="rect">
            <a:avLst/>
          </a:prstGeom>
          <a:noFill/>
        </p:spPr>
        <p:txBody>
          <a:bodyPr wrap="square" rtlCol="0">
            <a:spAutoFit/>
          </a:bodyPr>
          <a:lstStyle/>
          <a:p>
            <a:pPr algn="just"/>
            <a:r>
              <a:rPr lang="en-IN" sz="2400" b="1" dirty="0" smtClean="0">
                <a:solidFill>
                  <a:schemeClr val="bg1"/>
                </a:solidFill>
                <a:latin typeface="Calibri" panose="020F0502020204030204" pitchFamily="34" charset="0"/>
                <a:cs typeface="Calibri" panose="020F0502020204030204" pitchFamily="34" charset="0"/>
              </a:rPr>
              <a:t>1</a:t>
            </a:r>
            <a:r>
              <a:rPr lang="en-IN" sz="2400" b="1" baseline="30000" dirty="0" smtClean="0">
                <a:solidFill>
                  <a:schemeClr val="bg1"/>
                </a:solidFill>
                <a:latin typeface="Calibri" panose="020F0502020204030204" pitchFamily="34" charset="0"/>
                <a:cs typeface="Calibri" panose="020F0502020204030204" pitchFamily="34" charset="0"/>
              </a:rPr>
              <a:t>st</a:t>
            </a:r>
            <a:r>
              <a:rPr lang="en-IN" sz="2400" b="1" dirty="0" smtClean="0">
                <a:solidFill>
                  <a:schemeClr val="bg1"/>
                </a:solidFill>
                <a:latin typeface="Calibri" panose="020F0502020204030204" pitchFamily="34" charset="0"/>
                <a:cs typeface="Calibri" panose="020F0502020204030204" pitchFamily="34" charset="0"/>
              </a:rPr>
              <a:t> proviso to 271AAC(1)- No penalty in the discussed sections </a:t>
            </a:r>
            <a:r>
              <a:rPr lang="en-US" sz="2400" b="1" dirty="0">
                <a:solidFill>
                  <a:schemeClr val="bg1"/>
                </a:solidFill>
                <a:latin typeface="Calibri" panose="020F0502020204030204" pitchFamily="34" charset="0"/>
                <a:cs typeface="Calibri" panose="020F0502020204030204" pitchFamily="34" charset="0"/>
              </a:rPr>
              <a:t>to the extent such income has been included </a:t>
            </a:r>
            <a:r>
              <a:rPr lang="en-US" sz="2400" b="1" dirty="0" smtClean="0">
                <a:solidFill>
                  <a:schemeClr val="bg1"/>
                </a:solidFill>
                <a:latin typeface="Calibri" panose="020F0502020204030204" pitchFamily="34" charset="0"/>
                <a:cs typeface="Calibri" panose="020F0502020204030204" pitchFamily="34" charset="0"/>
              </a:rPr>
              <a:t>in </a:t>
            </a:r>
            <a:r>
              <a:rPr lang="en-US" sz="2400" b="1" dirty="0">
                <a:solidFill>
                  <a:schemeClr val="bg1"/>
                </a:solidFill>
                <a:latin typeface="Calibri" panose="020F0502020204030204" pitchFamily="34" charset="0"/>
                <a:cs typeface="Calibri" panose="020F0502020204030204" pitchFamily="34" charset="0"/>
              </a:rPr>
              <a:t>the return of income </a:t>
            </a:r>
            <a:r>
              <a:rPr lang="en-US" sz="2400" b="1" dirty="0" smtClean="0">
                <a:solidFill>
                  <a:schemeClr val="bg1"/>
                </a:solidFill>
                <a:latin typeface="Calibri" panose="020F0502020204030204" pitchFamily="34" charset="0"/>
                <a:cs typeface="Calibri" panose="020F0502020204030204" pitchFamily="34" charset="0"/>
              </a:rPr>
              <a:t>and </a:t>
            </a:r>
            <a:r>
              <a:rPr lang="en-US" sz="2400" b="1" dirty="0">
                <a:solidFill>
                  <a:schemeClr val="bg1"/>
                </a:solidFill>
                <a:latin typeface="Calibri" panose="020F0502020204030204" pitchFamily="34" charset="0"/>
                <a:cs typeface="Calibri" panose="020F0502020204030204" pitchFamily="34" charset="0"/>
              </a:rPr>
              <a:t>the tax in </a:t>
            </a:r>
            <a:r>
              <a:rPr lang="en-US" sz="2400" b="1" dirty="0" smtClean="0">
                <a:solidFill>
                  <a:schemeClr val="bg1"/>
                </a:solidFill>
                <a:latin typeface="Calibri" panose="020F0502020204030204" pitchFamily="34" charset="0"/>
                <a:cs typeface="Calibri" panose="020F0502020204030204" pitchFamily="34" charset="0"/>
              </a:rPr>
              <a:t>accordance</a:t>
            </a:r>
            <a:r>
              <a:rPr lang="en-US" sz="2400" b="1" dirty="0">
                <a:solidFill>
                  <a:schemeClr val="bg1"/>
                </a:solidFill>
                <a:latin typeface="Calibri" panose="020F0502020204030204" pitchFamily="34" charset="0"/>
                <a:cs typeface="Calibri" panose="020F0502020204030204" pitchFamily="34" charset="0"/>
              </a:rPr>
              <a:t> section </a:t>
            </a:r>
            <a:r>
              <a:rPr lang="en-US" sz="2400" b="1" dirty="0" smtClean="0">
                <a:solidFill>
                  <a:schemeClr val="bg1"/>
                </a:solidFill>
                <a:latin typeface="Calibri" panose="020F0502020204030204" pitchFamily="34" charset="0"/>
                <a:cs typeface="Calibri" panose="020F0502020204030204" pitchFamily="34" charset="0"/>
              </a:rPr>
              <a:t>115BBE(1)(</a:t>
            </a:r>
            <a:r>
              <a:rPr lang="en-US" sz="2400" b="1" dirty="0" err="1" smtClean="0">
                <a:solidFill>
                  <a:schemeClr val="bg1"/>
                </a:solidFill>
                <a:latin typeface="Calibri" panose="020F0502020204030204" pitchFamily="34" charset="0"/>
                <a:cs typeface="Calibri" panose="020F0502020204030204" pitchFamily="34" charset="0"/>
              </a:rPr>
              <a:t>i</a:t>
            </a:r>
            <a:r>
              <a:rPr lang="en-US" sz="2400" b="1" dirty="0" smtClean="0">
                <a:solidFill>
                  <a:schemeClr val="bg1"/>
                </a:solidFill>
                <a:latin typeface="Calibri" panose="020F0502020204030204" pitchFamily="34" charset="0"/>
                <a:cs typeface="Calibri" panose="020F0502020204030204" pitchFamily="34" charset="0"/>
              </a:rPr>
              <a:t>)</a:t>
            </a:r>
            <a:r>
              <a:rPr lang="en-US" sz="2400" b="1" dirty="0">
                <a:solidFill>
                  <a:schemeClr val="bg1"/>
                </a:solidFill>
                <a:latin typeface="Calibri" panose="020F0502020204030204" pitchFamily="34" charset="0"/>
                <a:cs typeface="Calibri" panose="020F0502020204030204" pitchFamily="34" charset="0"/>
              </a:rPr>
              <a:t> has been paid on or before the end of the relevant previous year</a:t>
            </a:r>
            <a:r>
              <a:rPr lang="en-US" sz="2400" b="1" dirty="0" smtClean="0">
                <a:solidFill>
                  <a:schemeClr val="bg1"/>
                </a:solidFill>
                <a:latin typeface="Calibri" panose="020F0502020204030204" pitchFamily="34" charset="0"/>
                <a:cs typeface="Calibri" panose="020F0502020204030204" pitchFamily="34" charset="0"/>
              </a:rPr>
              <a:t>.</a:t>
            </a:r>
          </a:p>
          <a:p>
            <a:pPr algn="just"/>
            <a:endParaRPr lang="en-US" sz="2400" b="1" dirty="0">
              <a:solidFill>
                <a:schemeClr val="bg1"/>
              </a:solidFill>
              <a:latin typeface="Calibri" panose="020F0502020204030204" pitchFamily="34" charset="0"/>
              <a:cs typeface="Calibri" panose="020F0502020204030204" pitchFamily="34" charset="0"/>
            </a:endParaRPr>
          </a:p>
          <a:p>
            <a:pPr algn="just"/>
            <a:r>
              <a:rPr lang="en-US" sz="2400" b="1" dirty="0" smtClean="0">
                <a:solidFill>
                  <a:schemeClr val="bg1"/>
                </a:solidFill>
                <a:latin typeface="Calibri" panose="020F0502020204030204" pitchFamily="34" charset="0"/>
                <a:cs typeface="Calibri" panose="020F0502020204030204" pitchFamily="34" charset="0"/>
              </a:rPr>
              <a:t>Sec 271AAC(2)- No penalty under the provisions of Section 270A shall be imposed upon the assesse in respect of the income referred to in sub-section (1).</a:t>
            </a:r>
          </a:p>
          <a:p>
            <a:pPr algn="just"/>
            <a:endParaRPr lang="en-US" sz="2400" b="1" dirty="0">
              <a:solidFill>
                <a:schemeClr val="bg1"/>
              </a:solidFill>
              <a:latin typeface="Calibri" panose="020F0502020204030204" pitchFamily="34" charset="0"/>
              <a:cs typeface="Calibri" panose="020F0502020204030204" pitchFamily="34" charset="0"/>
            </a:endParaRPr>
          </a:p>
          <a:p>
            <a:pPr algn="just"/>
            <a:r>
              <a:rPr lang="en-US" sz="2400" b="1" dirty="0" smtClean="0">
                <a:solidFill>
                  <a:schemeClr val="bg1"/>
                </a:solidFill>
                <a:latin typeface="Calibri" panose="020F0502020204030204" pitchFamily="34" charset="0"/>
                <a:cs typeface="Calibri" panose="020F0502020204030204" pitchFamily="34" charset="0"/>
              </a:rPr>
              <a:t>Effective rate of Tax (with penalty) w.r.t addition u/s 68 to 69D= 84% (60% +25% + 4%)+ 6% ( Penalty of 10% of 60)</a:t>
            </a:r>
            <a:endParaRPr lang="en-IN"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9801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1797</TotalTime>
  <Words>3283</Words>
  <Application>Microsoft Office PowerPoint</Application>
  <PresentationFormat>Widescreen</PresentationFormat>
  <Paragraphs>337</Paragraphs>
  <Slides>45</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Calibri</vt:lpstr>
      <vt:lpstr>Tw Cen MT</vt:lpstr>
      <vt:lpstr>Wingdings</vt:lpstr>
      <vt:lpstr>Cambria</vt:lpstr>
      <vt:lpstr>Arvo</vt:lpstr>
      <vt:lpstr>Arial</vt:lpstr>
      <vt:lpstr>Roboto Condensed Light</vt:lpstr>
      <vt:lpstr>Times New Roman</vt:lpstr>
      <vt:lpstr>Roboto Condensed</vt:lpstr>
      <vt:lpstr>Salerio template</vt:lpstr>
      <vt:lpstr>1_Salerio template</vt:lpstr>
      <vt:lpstr>IMPACT OF GST NOTICES ON INCOME TAX      [An Overview] </vt:lpstr>
      <vt:lpstr>Why do people issue Fake Invoices?</vt:lpstr>
      <vt:lpstr>Penalties under Income tax Act – Fake billing</vt:lpstr>
      <vt:lpstr>Section 270A of Income Tax Act</vt:lpstr>
      <vt:lpstr>Section 270A of Income Tax Act</vt:lpstr>
      <vt:lpstr>Section 270A of Income Tax Act</vt:lpstr>
      <vt:lpstr>Section 270A of Income Tax Act</vt:lpstr>
      <vt:lpstr>Section 271 AAC of Income Tax Act</vt:lpstr>
      <vt:lpstr>Section 271 AAC of Income Tax Act</vt:lpstr>
      <vt:lpstr>Section 271 AAD of Income Tax Act</vt:lpstr>
      <vt:lpstr>Section 271 AAD of Income Tax Act</vt:lpstr>
      <vt:lpstr>Section 271 AAD of Income Tax Act</vt:lpstr>
      <vt:lpstr>Section 276C of Income Tax Act</vt:lpstr>
      <vt:lpstr>Section 276C of Income Tax Act</vt:lpstr>
      <vt:lpstr>Section 277 of Income Tax Act</vt:lpstr>
      <vt:lpstr>Section 277A of Income Tax Act</vt:lpstr>
      <vt:lpstr>Section 278 of Income Tax Act</vt:lpstr>
      <vt:lpstr>PowerPoint Presentation</vt:lpstr>
      <vt:lpstr>Section 43B-Certain deductions to be only on actual payment.</vt:lpstr>
      <vt:lpstr>Applicability of Sec 43B(h)</vt:lpstr>
      <vt:lpstr>Criteria of Micro &amp; Small Enterprise</vt:lpstr>
      <vt:lpstr>Exclusions – To whom the Provision is not applicable?</vt:lpstr>
      <vt:lpstr>Time limit of PAYMENT </vt:lpstr>
      <vt:lpstr>Interest on Late payment to MSME</vt:lpstr>
      <vt:lpstr>Challenges faced by MSMEs</vt:lpstr>
      <vt:lpstr>Benefits of Section 43B(h)</vt:lpstr>
      <vt:lpstr>Applicability Date </vt:lpstr>
      <vt:lpstr>Section 23 of MSME Act  </vt:lpstr>
      <vt:lpstr>Additional Compliance of Form MSME -1  </vt:lpstr>
      <vt:lpstr>FAQs</vt:lpstr>
      <vt:lpstr>FAQs</vt:lpstr>
      <vt:lpstr>FAQs</vt:lpstr>
      <vt:lpstr>FAQs</vt:lpstr>
      <vt:lpstr>FAQs</vt:lpstr>
      <vt:lpstr>FAQs </vt:lpstr>
      <vt:lpstr>FAQs </vt:lpstr>
      <vt:lpstr>FAQs</vt:lpstr>
      <vt:lpstr>FAQs</vt:lpstr>
      <vt:lpstr>FAQs</vt:lpstr>
      <vt:lpstr>FAQs</vt:lpstr>
      <vt:lpstr>FAQs</vt:lpstr>
      <vt:lpstr>FAQs</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Mudit Bhansali</dc:creator>
  <cp:lastModifiedBy>pc14</cp:lastModifiedBy>
  <cp:revision>193</cp:revision>
  <dcterms:modified xsi:type="dcterms:W3CDTF">2024-02-23T14:15:39Z</dcterms:modified>
</cp:coreProperties>
</file>